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6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7" r:id="rId20"/>
    <p:sldId id="306" r:id="rId21"/>
    <p:sldId id="308" r:id="rId22"/>
    <p:sldId id="310" r:id="rId23"/>
    <p:sldId id="311" r:id="rId24"/>
    <p:sldId id="312" r:id="rId25"/>
    <p:sldId id="309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258" r:id="rId34"/>
    <p:sldId id="287" r:id="rId35"/>
    <p:sldId id="289" r:id="rId36"/>
    <p:sldId id="269" r:id="rId37"/>
    <p:sldId id="270" r:id="rId38"/>
    <p:sldId id="272" r:id="rId39"/>
    <p:sldId id="273" r:id="rId40"/>
    <p:sldId id="274" r:id="rId41"/>
    <p:sldId id="275" r:id="rId42"/>
    <p:sldId id="290" r:id="rId43"/>
    <p:sldId id="278" r:id="rId44"/>
    <p:sldId id="277" r:id="rId45"/>
    <p:sldId id="279" r:id="rId46"/>
    <p:sldId id="280" r:id="rId47"/>
    <p:sldId id="283" r:id="rId48"/>
    <p:sldId id="282" r:id="rId49"/>
  </p:sldIdLst>
  <p:sldSz cx="12192000" cy="6858000"/>
  <p:notesSz cx="6858000" cy="9144000"/>
  <p:defaultTextStyle>
    <a:defPPr>
      <a:defRPr lang="e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5946"/>
  </p:normalViewPr>
  <p:slideViewPr>
    <p:cSldViewPr snapToGrid="0">
      <p:cViewPr varScale="1">
        <p:scale>
          <a:sx n="116" d="100"/>
          <a:sy n="116" d="100"/>
        </p:scale>
        <p:origin x="9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9E8E8-0DAD-A447-AD64-117BFD41BBA5}" type="datetimeFigureOut">
              <a:rPr lang="en-RS" smtClean="0"/>
              <a:t>5.2.24.</a:t>
            </a:fld>
            <a:endParaRPr lang="e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767FE-51FA-B54F-9F9D-43DC0732684D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573615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A2B1B07-B967-4EC4-A4A3-2FC5DDFDB8F3}" type="slidenum">
              <a:rPr lang="en-US" sz="1200"/>
              <a:pPr/>
              <a:t>34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B1C314D-53EB-42A9-94C1-DE7AA2F1842F}" type="slidenum">
              <a:rPr lang="en-US" sz="1200">
                <a:solidFill>
                  <a:prstClr val="black"/>
                </a:solidFill>
              </a:rPr>
              <a:pPr/>
              <a:t>44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4201608-219E-4E34-A870-43836D25AF4F}" type="slidenum">
              <a:rPr lang="en-US" sz="1200">
                <a:solidFill>
                  <a:prstClr val="black"/>
                </a:solidFill>
              </a:rPr>
              <a:pPr/>
              <a:t>45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BB254B2-3602-4D24-BEDA-E1C1C081C685}" type="slidenum">
              <a:rPr lang="en-US" sz="1200">
                <a:solidFill>
                  <a:prstClr val="black"/>
                </a:solidFill>
              </a:rPr>
              <a:pPr/>
              <a:t>46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A772E71-61AC-4D13-AC3F-5B58032C0B3F}" type="slidenum">
              <a:rPr lang="en-US" sz="1200">
                <a:solidFill>
                  <a:prstClr val="black"/>
                </a:solidFill>
              </a:rPr>
              <a:pPr/>
              <a:t>47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98FB4BF-3043-4111-A8C8-286C505C2754}" type="slidenum">
              <a:rPr lang="en-US" sz="1200">
                <a:solidFill>
                  <a:prstClr val="black"/>
                </a:solidFill>
              </a:rPr>
              <a:pPr/>
              <a:t>48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EE5DE70-3A11-41D8-BE21-441AC8393A4E}" type="slidenum">
              <a:rPr lang="en-US" sz="1200"/>
              <a:pPr/>
              <a:t>35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F0037FA-755B-4E71-889C-7F4624C61019}" type="slidenum">
              <a:rPr lang="en-US" sz="1200">
                <a:solidFill>
                  <a:prstClr val="black"/>
                </a:solidFill>
              </a:rPr>
              <a:pPr/>
              <a:t>36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0CBF404-568A-4838-9B7F-BFCA99818ADE}" type="slidenum">
              <a:rPr lang="en-US" sz="1200">
                <a:solidFill>
                  <a:prstClr val="black"/>
                </a:solidFill>
              </a:rPr>
              <a:pPr/>
              <a:t>37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B66CA1D-F2AF-4D9B-A7A6-861594153867}" type="slidenum">
              <a:rPr lang="en-US" sz="1200">
                <a:solidFill>
                  <a:prstClr val="black"/>
                </a:solidFill>
              </a:rPr>
              <a:pPr/>
              <a:t>38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E52A19C-697F-43CD-ACF2-8E78D642A267}" type="slidenum">
              <a:rPr lang="en-US" sz="1200">
                <a:solidFill>
                  <a:prstClr val="black"/>
                </a:solidFill>
              </a:rPr>
              <a:pPr/>
              <a:t>39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FEDB771-DE7D-4B46-BF87-8D645F867815}" type="slidenum">
              <a:rPr lang="en-US" sz="1200">
                <a:solidFill>
                  <a:prstClr val="black"/>
                </a:solidFill>
              </a:rPr>
              <a:pPr/>
              <a:t>40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0D4EE27-7F3C-4B22-BC46-79402FF089BD}" type="slidenum">
              <a:rPr lang="en-US" sz="1200">
                <a:solidFill>
                  <a:prstClr val="black"/>
                </a:solidFill>
              </a:rPr>
              <a:pPr/>
              <a:t>41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450F14D-2650-4CE8-AE99-D175B0741800}" type="slidenum">
              <a:rPr lang="en-US" sz="1200">
                <a:solidFill>
                  <a:prstClr val="black"/>
                </a:solidFill>
              </a:rPr>
              <a:pPr/>
              <a:t>43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A149D-18B2-062C-1E43-836E2C8239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0533E3-97AD-1983-449E-1C299F643F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C0924-7C27-CA03-1BE4-8C69EE1F5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F029-2604-5C8F-1B65-21116DF3E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EB6DA-A07B-3415-C23D-5AA9FCD54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5030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42358-951A-72BE-1138-98432979D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B5E7C-BF57-0B3E-5948-580004B3B5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B30A6-80B4-27C3-C425-8FCF5ECD2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9765-1465-220D-7398-7A35DAC2F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6B23D-133A-25D5-E3A5-9373A6B66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01409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1E4BB9-3351-753E-B05A-C4DD7E9D20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DDBE5C-1159-AEDA-727D-262C4EE99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C969F-C9D6-DC96-3BA9-9818D29E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445B2-1DB7-323E-9EE2-31A0BF458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C3A3F-9E6F-2FD4-0672-6A3047EFA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488004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9FB7B-4B6D-7712-3340-796DB5833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3F763-6FBE-042C-EE0F-7D452190F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B8C4A-4EB6-D340-5D3E-B35211080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1DAD4-AF37-3562-CE2F-88024C8D9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570D5-AE48-6E9F-7E84-879BAC87D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552276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8F4EE-6797-C1D5-5425-C4F7BA52A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770435-A123-01A8-F10D-BD2C38306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0B5B5-FB15-4BEC-9AE0-E11ABED16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FE81B-57AC-40F6-5CB1-B1ED0BF36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8F125-D487-8243-1874-49CCD0D22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826104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23725-B623-C9C5-0B90-717DF1569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867CE-87BF-539C-4CFB-AAAFA38ADF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32008F-D329-391A-359C-0AF21A7BE0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F27866-57B1-E566-9F88-98DD163CE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83A13-EE89-DA2F-791E-1867308BC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1AAFBD-D42B-ACDD-9B6F-E467C7F0A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631019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85F8B-7083-0E0A-44F0-173E8A5B5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FD7A08-8732-DD02-37C6-90858F523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E818D-9614-4EC0-6E0B-69ECAC785A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0AE091-EFD6-A2C1-89CC-DCB3434E78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33B310-C211-0AFC-7F03-F995B65A94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BACDF3-87AF-9F61-417C-BC7CF67A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5BCC3A-73EF-6E79-F0B6-3EA91FFC3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CA6B63-8A1E-2AD8-657E-397D4AF87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04809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0E3F9-CD9B-E663-0209-08C2BBFD4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D98944-7556-6C66-6E5F-6443DFB39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A0CCFF-2798-9E23-DEAA-E540DA0A9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C2D54-107A-DA7F-1850-7C533E55C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447369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63DAE7-6392-71C5-009B-194656B4B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45EB18-1E71-25A0-4D87-3208B1BAC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ACC71B-D793-545B-8BFE-7FA6F9E7F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636368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0CDE6-9DDD-3FB8-ACFE-591D70FF0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C58AC-BAA5-9AB8-BC91-C63262C4F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EDC41-1866-1846-7DF1-43A4E3430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646356-9308-0F36-E5B3-AFC1D8956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A224AC-CF49-0D3E-7301-12F2B42B2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8CA032-4C1E-73BB-8A35-F3FF29C1F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25865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5A48D-32BA-AD05-DADB-408F50743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2A473D-C542-F7DE-DF4E-3D46490630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CD2749-8F37-A361-B761-4A577A8BE4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C367C3-EC6C-6CA6-CBF5-62BF0E271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72117-7947-3DFF-EA7B-0BB4C9A5A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BD86C-F6C3-3B12-C5F4-97455A3E2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248649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A6B58D-F80C-A0DB-52A2-2349C4F0C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456FD7-B6B0-7C97-F56C-9DCAD86944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0F14B-FD24-8128-C8CA-CD925B758D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0F91E-214B-624C-A9CC-1E7F771F599B}" type="datetimeFigureOut">
              <a:rPr lang="en-RS" smtClean="0"/>
              <a:t>5.2.24.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9627A-2BC9-B83E-74F9-3315B4C697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1EBB7-187C-5229-2B25-6C61E52B86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4B7FD-B5C5-6E46-923D-6696D59F1E09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54235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67421-D5BE-52F1-99C3-D453CF9A26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RS" sz="4400" dirty="0" err="1">
                <a:latin typeface="+mn-lt"/>
              </a:rPr>
              <a:t>Кандидијаза</a:t>
            </a:r>
            <a:r>
              <a:rPr lang="sr-RS" sz="4400" dirty="0">
                <a:latin typeface="+mn-lt"/>
              </a:rPr>
              <a:t> </a:t>
            </a:r>
            <a:r>
              <a:rPr lang="sr-RS" sz="4400" dirty="0" err="1">
                <a:latin typeface="+mn-lt"/>
              </a:rPr>
              <a:t>дигестивног</a:t>
            </a:r>
            <a:r>
              <a:rPr lang="sr-RS" sz="4400" dirty="0">
                <a:latin typeface="+mn-lt"/>
              </a:rPr>
              <a:t> тракта. Узроци. Терапија</a:t>
            </a:r>
            <a:r>
              <a:rPr lang="sr-RS" sz="4400">
                <a:latin typeface="+mn-lt"/>
              </a:rPr>
              <a:t>. </a:t>
            </a:r>
            <a:br>
              <a:rPr lang="sr-Cyrl-RS" sz="4400">
                <a:latin typeface="+mn-lt"/>
              </a:rPr>
            </a:br>
            <a:r>
              <a:rPr lang="sr-RS" sz="4400">
                <a:latin typeface="+mn-lt"/>
              </a:rPr>
              <a:t>Оралне </a:t>
            </a:r>
            <a:r>
              <a:rPr lang="sr-RS" sz="4400" dirty="0">
                <a:latin typeface="+mn-lt"/>
              </a:rPr>
              <a:t>манифестације.</a:t>
            </a:r>
            <a:endParaRPr lang="en-RS" sz="4400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2BCF17-1B55-B5BC-3A4E-2305EAADDC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err="1"/>
              <a:t>Доц</a:t>
            </a:r>
            <a:r>
              <a:rPr lang="sr-Cyrl-RS" dirty="0"/>
              <a:t>. др Александра Стојановић</a:t>
            </a:r>
          </a:p>
          <a:p>
            <a:r>
              <a:rPr lang="sr-Cyrl-RS" dirty="0"/>
              <a:t>Катедра за клиничку фармацију</a:t>
            </a:r>
          </a:p>
          <a:p>
            <a:r>
              <a:rPr lang="sr-Cyrl-RS" dirty="0" err="1"/>
              <a:t>Интерпрофесионално</a:t>
            </a:r>
            <a:r>
              <a:rPr lang="sr-Cyrl-RS" dirty="0"/>
              <a:t> образовање</a:t>
            </a:r>
          </a:p>
          <a:p>
            <a:r>
              <a:rPr lang="sr-Cyrl-RS"/>
              <a:t>1.недеља </a:t>
            </a:r>
            <a:r>
              <a:rPr lang="sr-Cyrl-RS" dirty="0"/>
              <a:t>наставе</a:t>
            </a:r>
          </a:p>
        </p:txBody>
      </p:sp>
    </p:spTree>
    <p:extLst>
      <p:ext uri="{BB962C8B-B14F-4D97-AF65-F5344CB8AC3E}">
        <p14:creationId xmlns:p14="http://schemas.microsoft.com/office/powerpoint/2010/main" val="4136174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2D463-9E0B-C21C-2844-4FC51E1BD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0" i="0" dirty="0">
                <a:effectLst/>
                <a:latin typeface="-apple-system"/>
              </a:rPr>
              <a:t>Т</a:t>
            </a:r>
            <a:r>
              <a:rPr lang="sr-RS" b="0" i="0" dirty="0">
                <a:effectLst/>
                <a:latin typeface="-apple-system"/>
              </a:rPr>
              <a:t>рудноћа и дојење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DE2BA-50C0-FEA1-65F4-C734C0F85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b="0" i="0" dirty="0">
                <a:effectLst/>
                <a:latin typeface="-apple-system"/>
              </a:rPr>
              <a:t>Студије на експерименталним животињама су показале да </a:t>
            </a:r>
            <a:r>
              <a:rPr lang="sr-RS" b="0" i="0" dirty="0" err="1">
                <a:effectLst/>
                <a:latin typeface="-apple-system"/>
              </a:rPr>
              <a:t>миконазол</a:t>
            </a:r>
            <a:r>
              <a:rPr lang="sr-RS" b="0" i="0" dirty="0">
                <a:effectLst/>
                <a:latin typeface="-apple-system"/>
              </a:rPr>
              <a:t> нема </a:t>
            </a:r>
            <a:r>
              <a:rPr lang="sr-RS" b="0" i="0" dirty="0" err="1">
                <a:effectLst/>
                <a:latin typeface="-apple-system"/>
              </a:rPr>
              <a:t>тератогени</a:t>
            </a:r>
            <a:r>
              <a:rPr lang="sr-RS" b="0" i="0" dirty="0">
                <a:effectLst/>
                <a:latin typeface="-apple-system"/>
              </a:rPr>
              <a:t> ефекат, али се </a:t>
            </a:r>
            <a:r>
              <a:rPr lang="sr-RS" b="0" i="0" dirty="0" err="1">
                <a:effectLst/>
                <a:latin typeface="-apple-system"/>
              </a:rPr>
              <a:t>фетална</a:t>
            </a:r>
            <a:r>
              <a:rPr lang="sr-RS" b="0" i="0" dirty="0">
                <a:effectLst/>
                <a:latin typeface="-apple-system"/>
              </a:rPr>
              <a:t> токсичност испољава при високим оралним дозама. Значај овога код људи није познат. </a:t>
            </a:r>
            <a:endParaRPr lang="sr-Cyrl-RS" b="0" i="0" dirty="0">
              <a:effectLst/>
              <a:latin typeface="-apple-system"/>
            </a:endParaRPr>
          </a:p>
          <a:p>
            <a:r>
              <a:rPr lang="sr-RS" b="0" i="0" dirty="0">
                <a:effectLst/>
                <a:latin typeface="-apple-system"/>
              </a:rPr>
              <a:t>Примену </a:t>
            </a:r>
            <a:r>
              <a:rPr lang="sr-RS" b="0" i="0" dirty="0" err="1">
                <a:effectLst/>
                <a:latin typeface="-apple-system"/>
              </a:rPr>
              <a:t>миконазол</a:t>
            </a:r>
            <a:r>
              <a:rPr lang="sr-RS" b="0" i="0" dirty="0">
                <a:effectLst/>
                <a:latin typeface="-apple-system"/>
              </a:rPr>
              <a:t> оралног гела, као и остале </a:t>
            </a:r>
            <a:r>
              <a:rPr lang="sr-RS" b="0" i="0" dirty="0" err="1">
                <a:effectLst/>
                <a:latin typeface="-apple-system"/>
              </a:rPr>
              <a:t>антимикотике</a:t>
            </a:r>
            <a:r>
              <a:rPr lang="sr-RS" b="0" i="0" dirty="0">
                <a:effectLst/>
                <a:latin typeface="-apple-system"/>
              </a:rPr>
              <a:t> из групе </a:t>
            </a:r>
            <a:r>
              <a:rPr lang="sr-RS" b="0" i="0" dirty="0" err="1">
                <a:effectLst/>
                <a:latin typeface="-apple-system"/>
              </a:rPr>
              <a:t>имидазола</a:t>
            </a:r>
            <a:r>
              <a:rPr lang="sr-RS" b="0" i="0" dirty="0">
                <a:effectLst/>
                <a:latin typeface="-apple-system"/>
              </a:rPr>
              <a:t>, треба избегавати током трудноће уколико је могуће. </a:t>
            </a:r>
            <a:endParaRPr lang="sr-Cyrl-RS" b="0" i="0" dirty="0">
              <a:effectLst/>
              <a:latin typeface="-apple-system"/>
            </a:endParaRPr>
          </a:p>
          <a:p>
            <a:r>
              <a:rPr lang="sr-RS" b="0" i="0" dirty="0">
                <a:effectLst/>
                <a:latin typeface="-apple-system"/>
              </a:rPr>
              <a:t>Није познато да ли се </a:t>
            </a:r>
            <a:r>
              <a:rPr lang="sr-RS" b="0" i="0" dirty="0" err="1">
                <a:effectLst/>
                <a:latin typeface="-apple-system"/>
              </a:rPr>
              <a:t>миконазол</a:t>
            </a:r>
            <a:r>
              <a:rPr lang="sr-RS" b="0" i="0" dirty="0">
                <a:effectLst/>
                <a:latin typeface="-apple-system"/>
              </a:rPr>
              <a:t> излучују мајчино млеко. Потребан је опрез приликом прописивања </a:t>
            </a:r>
            <a:r>
              <a:rPr lang="sr-RS" b="0" i="0" dirty="0" err="1">
                <a:effectLst/>
                <a:latin typeface="-apple-system"/>
              </a:rPr>
              <a:t>Дактанол</a:t>
            </a:r>
            <a:r>
              <a:rPr lang="sr-Cyrl-RS" b="0" i="0" dirty="0" err="1">
                <a:effectLst/>
                <a:latin typeface="-apple-system"/>
              </a:rPr>
              <a:t>а</a:t>
            </a:r>
            <a:r>
              <a:rPr lang="sr-RS" b="0" i="0" dirty="0">
                <a:effectLst/>
                <a:latin typeface="-apple-system"/>
              </a:rPr>
              <a:t>, оралног гела женама које доје. 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353595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04362-DAEA-F404-2ECF-16BD46DD5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858"/>
            <a:ext cx="10515600" cy="1325563"/>
          </a:xfrm>
        </p:spPr>
        <p:txBody>
          <a:bodyPr>
            <a:normAutofit/>
          </a:bodyPr>
          <a:lstStyle/>
          <a:p>
            <a:r>
              <a:rPr lang="sr-Cyrl-RS" sz="3000" dirty="0">
                <a:latin typeface="+mn-lt"/>
              </a:rPr>
              <a:t>Нежељена дејства</a:t>
            </a:r>
            <a:endParaRPr lang="en-RS" sz="3000" dirty="0">
              <a:latin typeface="+mn-lt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FF0696-F4D3-E158-1D3E-FBB1162474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1622" y="1106387"/>
            <a:ext cx="4768756" cy="245977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D4EE38-8671-F365-C1CC-F8F4EE1B9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650" y="3566160"/>
            <a:ext cx="4768756" cy="2972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331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4869B-6375-E7E1-89F2-7539673FD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000" dirty="0" err="1">
                <a:latin typeface="Calibri" panose="020F0502020204030204" pitchFamily="34" charset="0"/>
                <a:cs typeface="Calibri" panose="020F0502020204030204" pitchFamily="34" charset="0"/>
              </a:rPr>
              <a:t>Fluconal</a:t>
            </a:r>
            <a:r>
              <a:rPr lang="en-GB" sz="3000" dirty="0">
                <a:latin typeface="Calibri" panose="020F0502020204030204" pitchFamily="34" charset="0"/>
                <a:cs typeface="Calibri" panose="020F0502020204030204" pitchFamily="34" charset="0"/>
              </a:rPr>
              <a:t>® 50 mg, </a:t>
            </a:r>
            <a:r>
              <a:rPr lang="en-GB" sz="3000" dirty="0" err="1">
                <a:latin typeface="Calibri" panose="020F0502020204030204" pitchFamily="34" charset="0"/>
                <a:cs typeface="Calibri" panose="020F0502020204030204" pitchFamily="34" charset="0"/>
              </a:rPr>
              <a:t>kapsule</a:t>
            </a:r>
            <a:r>
              <a:rPr lang="en-GB" sz="3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3000" dirty="0" err="1">
                <a:latin typeface="Calibri" panose="020F0502020204030204" pitchFamily="34" charset="0"/>
                <a:cs typeface="Calibri" panose="020F0502020204030204" pitchFamily="34" charset="0"/>
              </a:rPr>
              <a:t>tvrde</a:t>
            </a:r>
            <a:r>
              <a:rPr lang="en-GB" sz="3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000" dirty="0" err="1">
                <a:latin typeface="Calibri" panose="020F0502020204030204" pitchFamily="34" charset="0"/>
                <a:cs typeface="Calibri" panose="020F0502020204030204" pitchFamily="34" charset="0"/>
              </a:rPr>
              <a:t>Fluconal</a:t>
            </a:r>
            <a:r>
              <a:rPr lang="en-GB" sz="3000" dirty="0">
                <a:latin typeface="Calibri" panose="020F0502020204030204" pitchFamily="34" charset="0"/>
                <a:cs typeface="Calibri" panose="020F0502020204030204" pitchFamily="34" charset="0"/>
              </a:rPr>
              <a:t>® 150 mg, </a:t>
            </a:r>
            <a:r>
              <a:rPr lang="en-GB" sz="3000" dirty="0" err="1">
                <a:latin typeface="Calibri" panose="020F0502020204030204" pitchFamily="34" charset="0"/>
                <a:cs typeface="Calibri" panose="020F0502020204030204" pitchFamily="34" charset="0"/>
              </a:rPr>
              <a:t>kapsule</a:t>
            </a:r>
            <a:r>
              <a:rPr lang="en-GB" sz="3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3000" dirty="0" err="1">
                <a:latin typeface="Calibri" panose="020F0502020204030204" pitchFamily="34" charset="0"/>
                <a:cs typeface="Calibri" panose="020F0502020204030204" pitchFamily="34" charset="0"/>
              </a:rPr>
              <a:t>tvrde</a:t>
            </a:r>
            <a:endParaRPr lang="en-R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D3CCF-9D01-1677-66F2-7FFCD47F8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6914"/>
            <a:ext cx="10515600" cy="4740049"/>
          </a:xfrm>
        </p:spPr>
        <p:txBody>
          <a:bodyPr>
            <a:normAutofit fontScale="92500" lnSpcReduction="10000"/>
          </a:bodyPr>
          <a:lstStyle/>
          <a:p>
            <a:r>
              <a:rPr lang="sr-RS" dirty="0">
                <a:latin typeface="Calibri" panose="020F0502020204030204" pitchFamily="34" charset="0"/>
                <a:cs typeface="Calibri" panose="020F0502020204030204" pitchFamily="34" charset="0"/>
              </a:rPr>
              <a:t>Терапијске индикације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sr-Cyrl-RS" dirty="0" err="1">
                <a:latin typeface="Calibri" panose="020F0502020204030204" pitchFamily="34" charset="0"/>
                <a:cs typeface="Calibri" panose="020F0502020204030204" pitchFamily="34" charset="0"/>
              </a:rPr>
              <a:t>индикован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код одраслих)</a:t>
            </a:r>
          </a:p>
          <a:p>
            <a:pPr lvl="1"/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Криптококног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менингитиса 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Кокцидиоидомикозе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Инвазивне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кандидијазе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Мукозне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кандидијазе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укључујући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орофарингеалну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езофагеалну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кандидијазу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кандидурију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 хроничну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мукокутану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кандидијазу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Хроничне оралне атрофичне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кандидијазе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(повезане са зубном протезом) уколико дентална хигијена или локална терапија нису ефикасни 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Вагиналне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кандидијазе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акутне или рекурентне; када локална терапија није одговарајућа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Баланитиса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изазваног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кандидом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када локална терапија није одговарајућа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Дерматомикоза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укључујући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tinea pedis, tinea corporis, tinea cruris, tinea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vesicolor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 кожне инфекције изазване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кандидом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када је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инидкована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системска терапија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Tinea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unguium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Онихомикоза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када се примена других лекова сматра неодговарајућом</a:t>
            </a:r>
            <a:endParaRPr lang="en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091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3168F-DE1E-7BB8-3097-0993C043E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894F7-C953-D6D0-3ABF-6D8E2B061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u="sng" dirty="0" err="1"/>
              <a:t>И</a:t>
            </a:r>
            <a:r>
              <a:rPr lang="sr-RS" b="0" i="0" u="sng" dirty="0" err="1">
                <a:effectLst/>
              </a:rPr>
              <a:t>ндикован</a:t>
            </a:r>
            <a:r>
              <a:rPr lang="sr-RS" b="0" i="0" u="sng" dirty="0">
                <a:effectLst/>
              </a:rPr>
              <a:t> код одраслих за профилаксу: </a:t>
            </a:r>
            <a:endParaRPr lang="sr-Cyrl-RS" b="0" i="0" u="sng" dirty="0">
              <a:effectLst/>
            </a:endParaRPr>
          </a:p>
          <a:p>
            <a:pPr lvl="1"/>
            <a:r>
              <a:rPr lang="sr-RS" b="0" i="0" dirty="0" err="1">
                <a:effectLst/>
              </a:rPr>
              <a:t>Релапса</a:t>
            </a:r>
            <a:r>
              <a:rPr lang="sr-RS" b="0" i="0" dirty="0">
                <a:effectLst/>
              </a:rPr>
              <a:t> </a:t>
            </a:r>
            <a:r>
              <a:rPr lang="sr-RS" b="0" i="0" dirty="0" err="1">
                <a:effectLst/>
              </a:rPr>
              <a:t>криптококног</a:t>
            </a:r>
            <a:r>
              <a:rPr lang="sr-RS" b="0" i="0" dirty="0">
                <a:effectLst/>
              </a:rPr>
              <a:t> менингитиса код пацијената са високим ризиком од рецидива </a:t>
            </a:r>
            <a:endParaRPr lang="sr-Cyrl-RS" b="0" i="0" dirty="0">
              <a:effectLst/>
            </a:endParaRPr>
          </a:p>
          <a:p>
            <a:pPr lvl="1"/>
            <a:r>
              <a:rPr lang="sr-RS" b="0" i="0" dirty="0" err="1">
                <a:effectLst/>
              </a:rPr>
              <a:t>Релапса</a:t>
            </a:r>
            <a:r>
              <a:rPr lang="sr-RS" b="0" i="0" dirty="0">
                <a:effectLst/>
              </a:rPr>
              <a:t> </a:t>
            </a:r>
            <a:r>
              <a:rPr lang="sr-RS" b="0" i="0" dirty="0" err="1">
                <a:effectLst/>
              </a:rPr>
              <a:t>орофарингеалне</a:t>
            </a:r>
            <a:r>
              <a:rPr lang="sr-RS" b="0" i="0" dirty="0">
                <a:effectLst/>
              </a:rPr>
              <a:t> или </a:t>
            </a:r>
            <a:r>
              <a:rPr lang="sr-RS" b="0" i="0" dirty="0" err="1">
                <a:effectLst/>
              </a:rPr>
              <a:t>езофагеалне</a:t>
            </a:r>
            <a:r>
              <a:rPr lang="sr-RS" b="0" i="0" dirty="0">
                <a:effectLst/>
              </a:rPr>
              <a:t> </a:t>
            </a:r>
            <a:r>
              <a:rPr lang="sr-RS" b="0" i="0" dirty="0" err="1">
                <a:effectLst/>
              </a:rPr>
              <a:t>кандидијазе</a:t>
            </a:r>
            <a:r>
              <a:rPr lang="sr-RS" b="0" i="0" dirty="0">
                <a:effectLst/>
              </a:rPr>
              <a:t> код пацијената инфицираних ХИВ-ом који су под високим ризиком од појаве </a:t>
            </a:r>
            <a:r>
              <a:rPr lang="sr-RS" b="0" i="0" dirty="0" err="1">
                <a:effectLst/>
              </a:rPr>
              <a:t>релапса</a:t>
            </a:r>
            <a:r>
              <a:rPr lang="sr-RS" b="0" i="0" dirty="0">
                <a:effectLst/>
              </a:rPr>
              <a:t> </a:t>
            </a:r>
            <a:endParaRPr lang="sr-Cyrl-RS" b="0" i="0" dirty="0">
              <a:effectLst/>
            </a:endParaRPr>
          </a:p>
          <a:p>
            <a:pPr lvl="1"/>
            <a:r>
              <a:rPr lang="sr-RS" b="0" i="0" dirty="0">
                <a:effectLst/>
              </a:rPr>
              <a:t>У циљу смањења инциденце рекурентне вагиналне </a:t>
            </a:r>
            <a:r>
              <a:rPr lang="sr-RS" b="0" i="0" dirty="0" err="1">
                <a:effectLst/>
              </a:rPr>
              <a:t>кандидијазе</a:t>
            </a:r>
            <a:r>
              <a:rPr lang="sr-RS" b="0" i="0" dirty="0">
                <a:effectLst/>
              </a:rPr>
              <a:t> (4 или више епизода годишње)</a:t>
            </a:r>
            <a:endParaRPr lang="sr-Cyrl-RS" dirty="0"/>
          </a:p>
          <a:p>
            <a:pPr lvl="1"/>
            <a:r>
              <a:rPr lang="sr-RS" b="0" i="0" dirty="0">
                <a:effectLst/>
              </a:rPr>
              <a:t>Инфекције </a:t>
            </a:r>
            <a:r>
              <a:rPr lang="sr-RS" b="0" i="0" dirty="0" err="1">
                <a:effectLst/>
              </a:rPr>
              <a:t>кандидом</a:t>
            </a:r>
            <a:r>
              <a:rPr lang="sr-RS" b="0" i="0" dirty="0">
                <a:effectLst/>
              </a:rPr>
              <a:t> код пацијената са продуженом </a:t>
            </a:r>
            <a:r>
              <a:rPr lang="sr-RS" b="0" i="0" dirty="0" err="1">
                <a:effectLst/>
              </a:rPr>
              <a:t>неутропенијом</a:t>
            </a:r>
            <a:r>
              <a:rPr lang="sr-RS" b="0" i="0" dirty="0">
                <a:effectLst/>
              </a:rPr>
              <a:t> (као што су пацијенти са хематолошким </a:t>
            </a:r>
            <a:r>
              <a:rPr lang="sr-RS" b="0" i="0" dirty="0" err="1">
                <a:effectLst/>
              </a:rPr>
              <a:t>малигнитетом</a:t>
            </a:r>
            <a:r>
              <a:rPr lang="sr-RS" b="0" i="0" dirty="0">
                <a:effectLst/>
              </a:rPr>
              <a:t> који су на </a:t>
            </a:r>
            <a:r>
              <a:rPr lang="sr-RS" b="0" i="0" dirty="0" err="1">
                <a:effectLst/>
              </a:rPr>
              <a:t>хемиотерапији</a:t>
            </a:r>
            <a:r>
              <a:rPr lang="sr-RS" b="0" i="0" dirty="0">
                <a:effectLst/>
              </a:rPr>
              <a:t> или пацијенти који су имали трансплантацију </a:t>
            </a:r>
            <a:r>
              <a:rPr lang="sr-RS" b="0" i="0" dirty="0" err="1">
                <a:effectLst/>
              </a:rPr>
              <a:t>хематопоетских</a:t>
            </a:r>
            <a:r>
              <a:rPr lang="sr-RS" b="0" i="0" dirty="0">
                <a:effectLst/>
              </a:rPr>
              <a:t> матичних ћелија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539211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830DD-F791-CE4B-F867-54535B86F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2DDE72-CDC8-B6D9-4E02-1298399AB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5029"/>
            <a:ext cx="10515600" cy="5131934"/>
          </a:xfrm>
        </p:spPr>
        <p:txBody>
          <a:bodyPr>
            <a:normAutofit/>
          </a:bodyPr>
          <a:lstStyle/>
          <a:p>
            <a:r>
              <a:rPr lang="sr-Cyrl-RS" u="sng" dirty="0" err="1">
                <a:latin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sr-RS" b="0" i="0" u="sng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ндикован</a:t>
            </a:r>
            <a:r>
              <a:rPr lang="sr-RS" b="0" i="0" u="sng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код новорођенчади рођених у термину, одојчади, мале деце и адолесцената узраста од 0 до 17 година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се користи за лечење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мукозне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кандидијазе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орофарингеална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езофагеална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инвазивне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кандидијазе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криптококног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менингитиса и профилаксу инфекција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кандидом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код имунокомпромитованих пацијената.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се може користити као терапија одржавања у превенцији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релапса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криптококног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менингитиса код деце са високим ризиком од рецидива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Лечење се може започети пре добијања резултата микробиолошких и других анализа; међутим, када ови резултати постану доступни,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антиинфективна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терапија се мора ускладити са добијеним резултатима.</a:t>
            </a:r>
            <a:endParaRPr lang="e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544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57301-E2CE-BADB-4FD6-D355425FE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" y="0"/>
            <a:ext cx="10515600" cy="1325563"/>
          </a:xfrm>
        </p:spPr>
        <p:txBody>
          <a:bodyPr>
            <a:normAutofit/>
          </a:bodyPr>
          <a:lstStyle/>
          <a:p>
            <a:r>
              <a:rPr lang="sr-Cyrl-RS" sz="3200" dirty="0">
                <a:latin typeface="+mn-lt"/>
              </a:rPr>
              <a:t>Дозирање и начин примене</a:t>
            </a:r>
            <a:endParaRPr lang="en-RS" sz="3200" dirty="0">
              <a:latin typeface="+mn-lt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E34AAD9-B682-566A-0AD9-14712C80FB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80" y="1023359"/>
            <a:ext cx="4640579" cy="533861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47466D-257C-F40E-DEF7-8DB3DCA7E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603" y="1287588"/>
            <a:ext cx="5674458" cy="29514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615DFB7-48FC-1864-5B18-7046A5B14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8603" y="4220100"/>
            <a:ext cx="5674458" cy="130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357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CF6F5-574C-F964-5151-93DBFA61E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latin typeface="Calibri" panose="020F0502020204030204" pitchFamily="34" charset="0"/>
                <a:cs typeface="Calibri" panose="020F0502020204030204" pitchFamily="34" charset="0"/>
              </a:rPr>
              <a:t>Оштећење бубрежне функције</a:t>
            </a:r>
            <a:endParaRPr lang="en-R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2A62777-2DE7-3393-EDC9-DCC3D24294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343" y="2437265"/>
            <a:ext cx="10977084" cy="1221702"/>
          </a:xfrm>
        </p:spPr>
      </p:pic>
    </p:spTree>
    <p:extLst>
      <p:ext uri="{BB962C8B-B14F-4D97-AF65-F5344CB8AC3E}">
        <p14:creationId xmlns:p14="http://schemas.microsoft.com/office/powerpoint/2010/main" val="35143577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2B607-08C7-4AD9-B1FD-FC08CD536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RS" sz="3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Педијатријска популација</a:t>
            </a:r>
            <a:endParaRPr lang="en-R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5554A-B86B-DC26-5936-0BF426F10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Код педијатријске популације не сме се премашити максимална дневна доза од 400 мг </a:t>
            </a:r>
            <a:r>
              <a:rPr lang="sr-RS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флуконазола</a:t>
            </a:r>
            <a:r>
              <a:rPr lang="sr-RS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66D679-CBA2-882C-F42F-EBD524C43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5650" y="2849563"/>
            <a:ext cx="768350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503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1E51D-5C1D-20A2-9940-FCAE386D0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084" y="379640"/>
            <a:ext cx="11179629" cy="1325563"/>
          </a:xfrm>
        </p:spPr>
        <p:txBody>
          <a:bodyPr>
            <a:normAutofit/>
          </a:bodyPr>
          <a:lstStyle/>
          <a:p>
            <a:r>
              <a:rPr lang="sr-RS" sz="3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Новорођенчад рођена у термину (старости од 0 до 27 дана живота)</a:t>
            </a:r>
            <a:endParaRPr lang="en-R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CD88EED-C20C-AA80-EEE4-B3D0755C83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8059" y="2360295"/>
            <a:ext cx="11015882" cy="2137410"/>
          </a:xfrm>
        </p:spPr>
      </p:pic>
    </p:spTree>
    <p:extLst>
      <p:ext uri="{BB962C8B-B14F-4D97-AF65-F5344CB8AC3E}">
        <p14:creationId xmlns:p14="http://schemas.microsoft.com/office/powerpoint/2010/main" val="2412025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573EA-8026-400F-E18C-27E81E19C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646"/>
          </a:xfrm>
        </p:spPr>
        <p:txBody>
          <a:bodyPr>
            <a:normAutofit/>
          </a:bodyPr>
          <a:lstStyle/>
          <a:p>
            <a:r>
              <a:rPr lang="sr-RS" sz="3000" b="0" i="0" dirty="0" err="1">
                <a:solidFill>
                  <a:srgbClr val="52525B"/>
                </a:solidFill>
                <a:effectLst/>
                <a:latin typeface="+mn-lt"/>
              </a:rPr>
              <a:t>Кардиоваскуларни</a:t>
            </a:r>
            <a:r>
              <a:rPr lang="sr-RS" sz="3000" b="0" i="0" dirty="0">
                <a:solidFill>
                  <a:srgbClr val="52525B"/>
                </a:solidFill>
                <a:effectLst/>
                <a:latin typeface="+mn-lt"/>
              </a:rPr>
              <a:t> систем</a:t>
            </a:r>
            <a:endParaRPr lang="en-RS" sz="30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271DF-167E-2977-4531-BA42824B04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971" y="1291772"/>
            <a:ext cx="11252200" cy="4351338"/>
          </a:xfrm>
        </p:spPr>
        <p:txBody>
          <a:bodyPr>
            <a:normAutofit/>
          </a:bodyPr>
          <a:lstStyle/>
          <a:p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Неки 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азоли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укључујући и 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доведени су у везу са продужетком </a:t>
            </a:r>
            <a:r>
              <a:rPr lang="en-GB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QT 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интервала</a:t>
            </a:r>
            <a:endParaRPr lang="sr-Cyrl-RS" sz="22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Продужење </a:t>
            </a:r>
            <a:r>
              <a:rPr lang="en-GB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QT 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интервала изазвано другим лековима (попут 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амиодарона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може бити појачано инхибицијом </a:t>
            </a:r>
            <a:r>
              <a:rPr lang="en-GB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P450(CYP)3A4 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изоензима</a:t>
            </a:r>
            <a:endParaRPr lang="sr-Cyrl-R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Током 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постмаркетиншког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праћења забележени су веома ретки случајеви продужења </a:t>
            </a:r>
            <a:r>
              <a:rPr lang="en-GB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QT 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интервала и </a:t>
            </a:r>
            <a:r>
              <a:rPr lang="en-GB" sz="2200" b="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torsade de pointes 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код пацијената који су примали 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</a:t>
            </a:r>
            <a:endParaRPr lang="sr-Cyrl-R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Ови случајеви укључивали су озбиљно болесне пацијенте са вишеструким факторима ризика, као што су структурно обољење срца, поремећај електролита и истовремена терапија, који су могли допринети појави ових промена</a:t>
            </a:r>
            <a:endParaRPr lang="sr-Cyrl-RS" sz="22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Пацијенти са 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хипокалијемијом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 узнапредовалом срчаном инсуфицијенцијом су под повећаним ризиком од појаве животно-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угрожавајућих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вентрикуларних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аритмија и </a:t>
            </a:r>
            <a:r>
              <a:rPr lang="en-GB" sz="2200" b="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torsade de pointes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Лек 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Флуцонал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треба примењивати са опрезом код пацијената са предиспозицијом </a:t>
            </a:r>
            <a:r>
              <a:rPr lang="sr-RS" sz="2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аритмијских</a:t>
            </a:r>
            <a:r>
              <a:rPr lang="sr-RS" sz="2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стања. </a:t>
            </a:r>
            <a:endParaRPr lang="en-RS" sz="2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647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A44EA-282A-5554-FB19-1A6F3602D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5B5F1-7D23-AD79-3162-793FDA365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RS" dirty="0" err="1"/>
              <a:t>Кандидијаза</a:t>
            </a:r>
            <a:r>
              <a:rPr lang="sr-RS" dirty="0"/>
              <a:t> (клинички проблем)</a:t>
            </a:r>
          </a:p>
          <a:p>
            <a:endParaRPr lang="sr-RS" dirty="0"/>
          </a:p>
          <a:p>
            <a:r>
              <a:rPr lang="sr-RS" dirty="0"/>
              <a:t>Студ</a:t>
            </a:r>
            <a:r>
              <a:rPr lang="en-GB" dirty="0"/>
              <a:t>e</a:t>
            </a:r>
            <a:r>
              <a:rPr lang="sr-RS" dirty="0" err="1"/>
              <a:t>нтикињ</a:t>
            </a:r>
            <a:r>
              <a:rPr lang="en-GB" dirty="0"/>
              <a:t>a </a:t>
            </a:r>
            <a:r>
              <a:rPr lang="sr-RS" dirty="0" err="1"/>
              <a:t>пр</a:t>
            </a:r>
            <a:r>
              <a:rPr lang="en-GB" dirty="0"/>
              <a:t>a</a:t>
            </a:r>
            <a:r>
              <a:rPr lang="sr-RS" dirty="0" err="1"/>
              <a:t>в</a:t>
            </a:r>
            <a:r>
              <a:rPr lang="en-GB" dirty="0"/>
              <a:t>a, </a:t>
            </a:r>
            <a:r>
              <a:rPr lang="sr-RS" dirty="0" err="1"/>
              <a:t>ст</a:t>
            </a:r>
            <a:r>
              <a:rPr lang="en-GB" dirty="0"/>
              <a:t>a</a:t>
            </a:r>
            <a:r>
              <a:rPr lang="sr-RS" dirty="0" err="1"/>
              <a:t>р</a:t>
            </a:r>
            <a:r>
              <a:rPr lang="en-GB" dirty="0"/>
              <a:t>a 25 </a:t>
            </a:r>
            <a:r>
              <a:rPr lang="sr-RS" dirty="0" err="1"/>
              <a:t>г</a:t>
            </a:r>
            <a:r>
              <a:rPr lang="en-GB" dirty="0"/>
              <a:t>o</a:t>
            </a:r>
            <a:r>
              <a:rPr lang="sr-RS" dirty="0"/>
              <a:t>дин</a:t>
            </a:r>
            <a:r>
              <a:rPr lang="en-GB" dirty="0"/>
              <a:t>a, </a:t>
            </a:r>
            <a:r>
              <a:rPr lang="sr-RS" dirty="0" err="1"/>
              <a:t>в</a:t>
            </a:r>
            <a:r>
              <a:rPr lang="en-GB" dirty="0"/>
              <a:t>e</a:t>
            </a:r>
            <a:r>
              <a:rPr lang="sr-RS" dirty="0" err="1"/>
              <a:t>ћ</a:t>
            </a:r>
            <a:r>
              <a:rPr lang="sr-RS" dirty="0"/>
              <a:t> дуж</a:t>
            </a:r>
            <a:r>
              <a:rPr lang="en-GB" dirty="0"/>
              <a:t>e </a:t>
            </a:r>
            <a:r>
              <a:rPr lang="sr-RS" dirty="0" err="1"/>
              <a:t>инх</a:t>
            </a:r>
            <a:r>
              <a:rPr lang="en-GB" dirty="0"/>
              <a:t>a</a:t>
            </a:r>
            <a:r>
              <a:rPr lang="sr-RS" dirty="0" err="1"/>
              <a:t>лир</a:t>
            </a:r>
            <a:r>
              <a:rPr lang="en-GB" dirty="0"/>
              <a:t>a </a:t>
            </a:r>
            <a:r>
              <a:rPr lang="sr-RS" dirty="0" err="1"/>
              <a:t>пр</a:t>
            </a:r>
            <a:r>
              <a:rPr lang="en-GB" dirty="0"/>
              <a:t>e</a:t>
            </a:r>
            <a:r>
              <a:rPr lang="sr-RS" dirty="0" err="1"/>
              <a:t>п</a:t>
            </a:r>
            <a:r>
              <a:rPr lang="en-GB" dirty="0"/>
              <a:t>a</a:t>
            </a:r>
            <a:r>
              <a:rPr lang="sr-RS" dirty="0" err="1"/>
              <a:t>р</a:t>
            </a:r>
            <a:r>
              <a:rPr lang="en-GB" dirty="0"/>
              <a:t>a</a:t>
            </a:r>
            <a:r>
              <a:rPr lang="sr-RS" dirty="0" err="1"/>
              <a:t>т</a:t>
            </a:r>
            <a:r>
              <a:rPr lang="en-GB" dirty="0"/>
              <a:t>e </a:t>
            </a:r>
            <a:r>
              <a:rPr lang="sr-RS" dirty="0"/>
              <a:t>с</a:t>
            </a:r>
            <a:r>
              <a:rPr lang="en-GB" dirty="0"/>
              <a:t>a</a:t>
            </a:r>
            <a:r>
              <a:rPr lang="sr-Cyrl-RS" dirty="0"/>
              <a:t> </a:t>
            </a:r>
            <a:r>
              <a:rPr lang="sr-RS" dirty="0"/>
              <a:t>к</a:t>
            </a:r>
            <a:r>
              <a:rPr lang="en-GB" dirty="0"/>
              <a:t>o</a:t>
            </a:r>
            <a:r>
              <a:rPr lang="sr-RS" dirty="0" err="1"/>
              <a:t>ртик</a:t>
            </a:r>
            <a:r>
              <a:rPr lang="en-GB" dirty="0"/>
              <a:t>o</a:t>
            </a:r>
            <a:r>
              <a:rPr lang="sr-RS" dirty="0" err="1"/>
              <a:t>ст</a:t>
            </a:r>
            <a:r>
              <a:rPr lang="en-GB" dirty="0"/>
              <a:t>e</a:t>
            </a:r>
            <a:r>
              <a:rPr lang="sr-RS" dirty="0" err="1"/>
              <a:t>р</a:t>
            </a:r>
            <a:r>
              <a:rPr lang="en-GB" dirty="0"/>
              <a:t>o</a:t>
            </a:r>
            <a:r>
              <a:rPr lang="sr-RS" dirty="0" err="1"/>
              <a:t>идим</a:t>
            </a:r>
            <a:r>
              <a:rPr lang="en-GB" dirty="0"/>
              <a:t>a </a:t>
            </a:r>
            <a:r>
              <a:rPr lang="sr-RS" dirty="0" err="1"/>
              <a:t>зб</a:t>
            </a:r>
            <a:r>
              <a:rPr lang="en-GB" dirty="0"/>
              <a:t>o</a:t>
            </a:r>
            <a:r>
              <a:rPr lang="sr-RS" dirty="0" err="1"/>
              <a:t>г</a:t>
            </a:r>
            <a:r>
              <a:rPr lang="sr-RS" dirty="0"/>
              <a:t> </a:t>
            </a:r>
            <a:r>
              <a:rPr lang="en-GB" dirty="0"/>
              <a:t>a</a:t>
            </a:r>
            <a:r>
              <a:rPr lang="sr-RS" dirty="0" err="1"/>
              <a:t>стм</a:t>
            </a:r>
            <a:r>
              <a:rPr lang="en-GB" dirty="0"/>
              <a:t>e. </a:t>
            </a:r>
            <a:r>
              <a:rPr lang="sr-RS" dirty="0"/>
              <a:t>Прим</a:t>
            </a:r>
            <a:r>
              <a:rPr lang="en-GB" dirty="0"/>
              <a:t>e</a:t>
            </a:r>
            <a:r>
              <a:rPr lang="sr-RS" dirty="0"/>
              <a:t>тил</a:t>
            </a:r>
            <a:r>
              <a:rPr lang="en-GB" dirty="0"/>
              <a:t>a je </a:t>
            </a:r>
            <a:r>
              <a:rPr lang="sr-RS" dirty="0"/>
              <a:t>д</a:t>
            </a:r>
            <a:r>
              <a:rPr lang="en-GB" dirty="0"/>
              <a:t>a </a:t>
            </a:r>
            <a:r>
              <a:rPr lang="sr-RS" dirty="0"/>
              <a:t>с</a:t>
            </a:r>
            <a:r>
              <a:rPr lang="en-GB" dirty="0"/>
              <a:t>e </a:t>
            </a:r>
            <a:r>
              <a:rPr lang="sr-RS" dirty="0" err="1"/>
              <a:t>изм</a:t>
            </a:r>
            <a:r>
              <a:rPr lang="en-GB" dirty="0"/>
              <a:t>e</a:t>
            </a:r>
            <a:r>
              <a:rPr lang="sr-RS" dirty="0" err="1"/>
              <a:t>ђу</a:t>
            </a:r>
            <a:r>
              <a:rPr lang="sr-RS" dirty="0"/>
              <a:t> зуб</a:t>
            </a:r>
            <a:r>
              <a:rPr lang="en-GB" dirty="0"/>
              <a:t>a </a:t>
            </a:r>
            <a:r>
              <a:rPr lang="sr-RS" dirty="0" err="1"/>
              <a:t>ств</a:t>
            </a:r>
            <a:r>
              <a:rPr lang="en-GB" dirty="0"/>
              <a:t>a</a:t>
            </a:r>
            <a:r>
              <a:rPr lang="sr-RS" dirty="0" err="1"/>
              <a:t>р</a:t>
            </a:r>
            <a:r>
              <a:rPr lang="en-GB" dirty="0" err="1"/>
              <a:t>aj</a:t>
            </a:r>
            <a:r>
              <a:rPr lang="sr-RS" dirty="0"/>
              <a:t>у </a:t>
            </a:r>
            <a:r>
              <a:rPr lang="sr-RS" dirty="0" err="1"/>
              <a:t>б</a:t>
            </a:r>
            <a:r>
              <a:rPr lang="en-GB" dirty="0"/>
              <a:t>e</a:t>
            </a:r>
            <a:r>
              <a:rPr lang="sr-RS" dirty="0"/>
              <a:t>л</a:t>
            </a:r>
            <a:r>
              <a:rPr lang="en-GB" dirty="0"/>
              <a:t>e</a:t>
            </a:r>
            <a:r>
              <a:rPr lang="sr-Cyrl-RS" dirty="0"/>
              <a:t> </a:t>
            </a:r>
            <a:r>
              <a:rPr lang="sr-RS" dirty="0" err="1"/>
              <a:t>н</a:t>
            </a:r>
            <a:r>
              <a:rPr lang="en-GB" dirty="0"/>
              <a:t>a</a:t>
            </a:r>
            <a:r>
              <a:rPr lang="sr-RS" dirty="0" err="1"/>
              <a:t>сл</a:t>
            </a:r>
            <a:r>
              <a:rPr lang="en-GB" dirty="0"/>
              <a:t>a</a:t>
            </a:r>
            <a:r>
              <a:rPr lang="sr-RS" dirty="0" err="1"/>
              <a:t>г</a:t>
            </a:r>
            <a:r>
              <a:rPr lang="en-GB" dirty="0"/>
              <a:t>e </a:t>
            </a:r>
            <a:r>
              <a:rPr lang="sr-RS" dirty="0" err="1"/>
              <a:t>исп</a:t>
            </a:r>
            <a:r>
              <a:rPr lang="en-GB" dirty="0"/>
              <a:t>o</a:t>
            </a:r>
            <a:r>
              <a:rPr lang="sr-RS" dirty="0"/>
              <a:t>д к</a:t>
            </a:r>
            <a:r>
              <a:rPr lang="en-GB" dirty="0" err="1"/>
              <a:t>oj</a:t>
            </a:r>
            <a:r>
              <a:rPr lang="sr-RS" dirty="0"/>
              <a:t>их </a:t>
            </a:r>
            <a:r>
              <a:rPr lang="en-GB" dirty="0"/>
              <a:t>o</a:t>
            </a:r>
            <a:r>
              <a:rPr lang="sr-RS" dirty="0" err="1"/>
              <a:t>ст</a:t>
            </a:r>
            <a:r>
              <a:rPr lang="en-GB" dirty="0" err="1"/>
              <a:t>aje</a:t>
            </a:r>
            <a:r>
              <a:rPr lang="en-GB" dirty="0"/>
              <a:t> </a:t>
            </a:r>
            <a:r>
              <a:rPr lang="sr-RS" dirty="0"/>
              <a:t>црв</a:t>
            </a:r>
            <a:r>
              <a:rPr lang="en-GB" dirty="0"/>
              <a:t>e</a:t>
            </a:r>
            <a:r>
              <a:rPr lang="sr-RS" dirty="0" err="1"/>
              <a:t>н</a:t>
            </a:r>
            <a:r>
              <a:rPr lang="en-GB" dirty="0"/>
              <a:t>a, </a:t>
            </a:r>
            <a:r>
              <a:rPr lang="sr-RS" dirty="0"/>
              <a:t>д</a:t>
            </a:r>
            <a:r>
              <a:rPr lang="en-GB" dirty="0"/>
              <a:t>e</a:t>
            </a:r>
            <a:r>
              <a:rPr lang="sr-RS" dirty="0" err="1"/>
              <a:t>лимичн</a:t>
            </a:r>
            <a:r>
              <a:rPr lang="en-GB" dirty="0"/>
              <a:t>o </a:t>
            </a:r>
            <a:r>
              <a:rPr lang="sr-RS" dirty="0" err="1"/>
              <a:t>р</a:t>
            </a:r>
            <a:r>
              <a:rPr lang="en-GB" dirty="0"/>
              <a:t>a</a:t>
            </a:r>
            <a:r>
              <a:rPr lang="sr-RS" dirty="0"/>
              <a:t>њ</a:t>
            </a:r>
            <a:r>
              <a:rPr lang="en-GB" dirty="0"/>
              <a:t>a</a:t>
            </a:r>
            <a:r>
              <a:rPr lang="sr-RS" dirty="0" err="1"/>
              <a:t>в</a:t>
            </a:r>
            <a:r>
              <a:rPr lang="en-GB" dirty="0"/>
              <a:t>a </a:t>
            </a:r>
            <a:r>
              <a:rPr lang="sr-RS" dirty="0" err="1"/>
              <a:t>слузниц</a:t>
            </a:r>
            <a:r>
              <a:rPr lang="en-GB" dirty="0"/>
              <a:t>a. Ta</a:t>
            </a:r>
            <a:r>
              <a:rPr lang="sr-RS" dirty="0"/>
              <a:t>к</a:t>
            </a:r>
            <a:r>
              <a:rPr lang="en-GB" dirty="0"/>
              <a:t>o</a:t>
            </a:r>
            <a:r>
              <a:rPr lang="sr-RS" dirty="0" err="1"/>
              <a:t>ђ</a:t>
            </a:r>
            <a:r>
              <a:rPr lang="en-GB" dirty="0"/>
              <a:t>e, o</a:t>
            </a:r>
            <a:r>
              <a:rPr lang="sr-RS" dirty="0"/>
              <a:t>с</a:t>
            </a:r>
            <a:r>
              <a:rPr lang="en-GB" dirty="0"/>
              <a:t>e</a:t>
            </a:r>
            <a:r>
              <a:rPr lang="sr-RS" dirty="0" err="1"/>
              <a:t>ћ</a:t>
            </a:r>
            <a:r>
              <a:rPr lang="sr-Cyrl-RS" dirty="0" err="1"/>
              <a:t>а</a:t>
            </a:r>
            <a:r>
              <a:rPr lang="sr-Cyrl-RS" dirty="0"/>
              <a:t> </a:t>
            </a:r>
            <a:r>
              <a:rPr lang="sr-RS" dirty="0"/>
              <a:t>гр</a:t>
            </a:r>
            <a:r>
              <a:rPr lang="en-GB" dirty="0"/>
              <a:t>e</a:t>
            </a:r>
            <a:r>
              <a:rPr lang="sr-RS" dirty="0" err="1"/>
              <a:t>б</a:t>
            </a:r>
            <a:r>
              <a:rPr lang="en-GB" dirty="0"/>
              <a:t>a</a:t>
            </a:r>
            <a:r>
              <a:rPr lang="sr-RS" dirty="0"/>
              <a:t>њ</a:t>
            </a:r>
            <a:r>
              <a:rPr lang="en-GB" dirty="0"/>
              <a:t>e </a:t>
            </a:r>
            <a:r>
              <a:rPr lang="sr-RS" dirty="0"/>
              <a:t>у грлу и </a:t>
            </a:r>
            <a:r>
              <a:rPr lang="sr-RS" dirty="0" err="1"/>
              <a:t>п</a:t>
            </a:r>
            <a:r>
              <a:rPr lang="en-GB" dirty="0"/>
              <a:t>o</a:t>
            </a:r>
            <a:r>
              <a:rPr lang="sr-RS" dirty="0" err="1"/>
              <a:t>вр</a:t>
            </a:r>
            <a:r>
              <a:rPr lang="en-GB" dirty="0"/>
              <a:t>e</a:t>
            </a:r>
            <a:r>
              <a:rPr lang="sr-RS" dirty="0"/>
              <a:t>м</a:t>
            </a:r>
            <a:r>
              <a:rPr lang="en-GB" dirty="0"/>
              <a:t>e</a:t>
            </a:r>
            <a:r>
              <a:rPr lang="sr-RS" dirty="0" err="1"/>
              <a:t>н</a:t>
            </a:r>
            <a:r>
              <a:rPr lang="en-GB" dirty="0"/>
              <a:t>o </a:t>
            </a:r>
            <a:r>
              <a:rPr lang="sr-RS" dirty="0"/>
              <a:t>сув</a:t>
            </a:r>
            <a:r>
              <a:rPr lang="en-GB" dirty="0"/>
              <a:t>o </a:t>
            </a:r>
            <a:r>
              <a:rPr lang="sr-RS" dirty="0"/>
              <a:t>к</a:t>
            </a:r>
            <a:r>
              <a:rPr lang="en-GB" dirty="0"/>
              <a:t>a</a:t>
            </a:r>
            <a:r>
              <a:rPr lang="sr-RS" dirty="0" err="1"/>
              <a:t>шљ</a:t>
            </a:r>
            <a:r>
              <a:rPr lang="en-GB" dirty="0"/>
              <a:t>e. </a:t>
            </a:r>
            <a:endParaRPr lang="sr-Cyrl-RS" dirty="0"/>
          </a:p>
          <a:p>
            <a:r>
              <a:rPr lang="sr-RS" dirty="0"/>
              <a:t>Уз</a:t>
            </a:r>
            <a:r>
              <a:rPr lang="en-GB" dirty="0"/>
              <a:t>e</a:t>
            </a:r>
            <a:r>
              <a:rPr lang="sr-RS" dirty="0" err="1"/>
              <a:t>т</a:t>
            </a:r>
            <a:r>
              <a:rPr lang="sr-RS" dirty="0"/>
              <a:t> </a:t>
            </a:r>
            <a:r>
              <a:rPr lang="en-GB" dirty="0" err="1"/>
              <a:t>joj</a:t>
            </a:r>
            <a:r>
              <a:rPr lang="en-GB" dirty="0"/>
              <a:t> je </a:t>
            </a:r>
            <a:r>
              <a:rPr lang="sr-RS" dirty="0"/>
              <a:t>брис слуз</a:t>
            </a:r>
            <a:r>
              <a:rPr lang="en-GB" dirty="0"/>
              <a:t>o</a:t>
            </a:r>
            <a:r>
              <a:rPr lang="sr-RS" dirty="0"/>
              <a:t>к</a:t>
            </a:r>
            <a:r>
              <a:rPr lang="en-GB" dirty="0"/>
              <a:t>o</a:t>
            </a:r>
            <a:r>
              <a:rPr lang="sr-RS" dirty="0" err="1"/>
              <a:t>ж</a:t>
            </a:r>
            <a:r>
              <a:rPr lang="en-GB" dirty="0"/>
              <a:t>e </a:t>
            </a:r>
            <a:r>
              <a:rPr lang="sr-RS" dirty="0" err="1"/>
              <a:t>ф</a:t>
            </a:r>
            <a:r>
              <a:rPr lang="en-GB" dirty="0"/>
              <a:t>a</a:t>
            </a:r>
            <a:r>
              <a:rPr lang="sr-RS" dirty="0" err="1"/>
              <a:t>ринкс</a:t>
            </a:r>
            <a:r>
              <a:rPr lang="en-GB" dirty="0"/>
              <a:t>a </a:t>
            </a:r>
            <a:r>
              <a:rPr lang="sr-RS" dirty="0"/>
              <a:t>и</a:t>
            </a:r>
            <a:r>
              <a:rPr lang="sr-Cyrl-RS" dirty="0"/>
              <a:t> </a:t>
            </a:r>
            <a:r>
              <a:rPr lang="sr-RS" dirty="0" err="1"/>
              <a:t>усн</a:t>
            </a:r>
            <a:r>
              <a:rPr lang="en-GB" dirty="0"/>
              <a:t>e </a:t>
            </a:r>
            <a:r>
              <a:rPr lang="sr-RS" dirty="0" err="1"/>
              <a:t>дупљ</a:t>
            </a:r>
            <a:r>
              <a:rPr lang="en-GB" dirty="0"/>
              <a:t>e</a:t>
            </a:r>
            <a:endParaRPr lang="sr-Cyrl-RS" dirty="0"/>
          </a:p>
          <a:p>
            <a:r>
              <a:rPr lang="sr-RS" dirty="0" err="1"/>
              <a:t>П</a:t>
            </a:r>
            <a:r>
              <a:rPr lang="en-GB" dirty="0"/>
              <a:t>o</a:t>
            </a:r>
            <a:r>
              <a:rPr lang="sr-RS" dirty="0" err="1"/>
              <a:t>сл</a:t>
            </a:r>
            <a:r>
              <a:rPr lang="en-GB" dirty="0"/>
              <a:t>e </a:t>
            </a:r>
            <a:r>
              <a:rPr lang="sr-RS" dirty="0"/>
              <a:t>виш</a:t>
            </a:r>
            <a:r>
              <a:rPr lang="en-GB" dirty="0"/>
              <a:t>e </a:t>
            </a:r>
            <a:r>
              <a:rPr lang="sr-RS" dirty="0"/>
              <a:t>д</a:t>
            </a:r>
            <a:r>
              <a:rPr lang="en-GB" dirty="0"/>
              <a:t>a</a:t>
            </a:r>
            <a:r>
              <a:rPr lang="sr-RS" dirty="0" err="1"/>
              <a:t>н</a:t>
            </a:r>
            <a:r>
              <a:rPr lang="en-GB" dirty="0"/>
              <a:t>a </a:t>
            </a:r>
            <a:r>
              <a:rPr lang="sr-RS" dirty="0"/>
              <a:t>из</a:t>
            </a:r>
            <a:r>
              <a:rPr lang="en-GB" dirty="0"/>
              <a:t>o</a:t>
            </a:r>
            <a:r>
              <a:rPr lang="sr-RS" dirty="0"/>
              <a:t>л</a:t>
            </a:r>
            <a:r>
              <a:rPr lang="en-GB" dirty="0"/>
              <a:t>o</a:t>
            </a:r>
            <a:r>
              <a:rPr lang="sr-RS" dirty="0" err="1"/>
              <a:t>в</a:t>
            </a:r>
            <a:r>
              <a:rPr lang="en-GB" dirty="0"/>
              <a:t>a</a:t>
            </a:r>
            <a:r>
              <a:rPr lang="sr-RS" dirty="0" err="1"/>
              <a:t>н</a:t>
            </a:r>
            <a:r>
              <a:rPr lang="en-GB" dirty="0"/>
              <a:t>a je</a:t>
            </a:r>
            <a:r>
              <a:rPr lang="sr-Cyrl-RS" dirty="0"/>
              <a:t> </a:t>
            </a:r>
            <a:r>
              <a:rPr lang="en-GB" i="1" dirty="0"/>
              <a:t>Candida albicans</a:t>
            </a:r>
            <a:r>
              <a:rPr lang="sr-RS" dirty="0"/>
              <a:t>. </a:t>
            </a:r>
            <a:endParaRPr lang="sr-Cyrl-RS" dirty="0"/>
          </a:p>
          <a:p>
            <a:r>
              <a:rPr lang="sr-RS" dirty="0"/>
              <a:t>К</a:t>
            </a:r>
            <a:r>
              <a:rPr lang="en-GB" dirty="0" err="1"/>
              <a:t>oje</a:t>
            </a:r>
            <a:r>
              <a:rPr lang="en-GB" dirty="0"/>
              <a:t> </a:t>
            </a:r>
            <a:r>
              <a:rPr lang="sr-RS" dirty="0"/>
              <a:t>л</a:t>
            </a:r>
            <a:r>
              <a:rPr lang="en-GB" dirty="0"/>
              <a:t>e</a:t>
            </a:r>
            <a:r>
              <a:rPr lang="sr-RS" dirty="0"/>
              <a:t>к</a:t>
            </a:r>
            <a:r>
              <a:rPr lang="en-GB" dirty="0"/>
              <a:t>o</a:t>
            </a:r>
            <a:r>
              <a:rPr lang="sr-RS" dirty="0" err="1"/>
              <a:t>в</a:t>
            </a:r>
            <a:r>
              <a:rPr lang="en-GB" dirty="0"/>
              <a:t>e </a:t>
            </a:r>
            <a:r>
              <a:rPr lang="sr-RS" dirty="0" err="1"/>
              <a:t>тр</a:t>
            </a:r>
            <a:r>
              <a:rPr lang="en-GB" dirty="0"/>
              <a:t>e</a:t>
            </a:r>
            <a:r>
              <a:rPr lang="sr-RS" dirty="0" err="1"/>
              <a:t>б</a:t>
            </a:r>
            <a:r>
              <a:rPr lang="en-GB" dirty="0"/>
              <a:t>a </a:t>
            </a:r>
            <a:r>
              <a:rPr lang="sr-RS" dirty="0" err="1"/>
              <a:t>пр</a:t>
            </a:r>
            <a:r>
              <a:rPr lang="en-GB" dirty="0"/>
              <a:t>o</a:t>
            </a:r>
            <a:r>
              <a:rPr lang="sr-RS" dirty="0" err="1"/>
              <a:t>пис</a:t>
            </a:r>
            <a:r>
              <a:rPr lang="en-GB" dirty="0"/>
              <a:t>a</a:t>
            </a:r>
            <a:r>
              <a:rPr lang="sr-RS" dirty="0"/>
              <a:t>ти </a:t>
            </a:r>
            <a:r>
              <a:rPr lang="sr-Cyrl-RS" dirty="0"/>
              <a:t>пацијенткињи</a:t>
            </a:r>
            <a:r>
              <a:rPr lang="sr-RS" dirty="0"/>
              <a:t>? К</a:t>
            </a:r>
            <a:r>
              <a:rPr lang="en-GB" dirty="0" err="1"/>
              <a:t>oj</a:t>
            </a:r>
            <a:r>
              <a:rPr lang="sr-RS" dirty="0"/>
              <a:t>и </a:t>
            </a:r>
            <a:r>
              <a:rPr lang="sr-RS" dirty="0" err="1"/>
              <a:t>ф</a:t>
            </a:r>
            <a:r>
              <a:rPr lang="en-GB" dirty="0"/>
              <a:t>a</a:t>
            </a:r>
            <a:r>
              <a:rPr lang="sr-RS" dirty="0" err="1"/>
              <a:t>кт</a:t>
            </a:r>
            <a:r>
              <a:rPr lang="en-GB" dirty="0"/>
              <a:t>o</a:t>
            </a:r>
            <a:r>
              <a:rPr lang="sr-RS" dirty="0" err="1"/>
              <a:t>ри</a:t>
            </a:r>
            <a:r>
              <a:rPr lang="sr-RS" dirty="0"/>
              <a:t> </a:t>
            </a:r>
            <a:r>
              <a:rPr lang="sr-RS" dirty="0" err="1"/>
              <a:t>ств</a:t>
            </a:r>
            <a:r>
              <a:rPr lang="en-GB" dirty="0"/>
              <a:t>a</a:t>
            </a:r>
            <a:r>
              <a:rPr lang="sr-RS" dirty="0" err="1"/>
              <a:t>р</a:t>
            </a:r>
            <a:r>
              <a:rPr lang="en-GB" dirty="0" err="1"/>
              <a:t>aj</a:t>
            </a:r>
            <a:r>
              <a:rPr lang="sr-RS" dirty="0"/>
              <a:t>у</a:t>
            </a:r>
            <a:r>
              <a:rPr lang="sr-Cyrl-RS" dirty="0"/>
              <a:t> </a:t>
            </a:r>
            <a:r>
              <a:rPr lang="sr-RS" dirty="0" err="1"/>
              <a:t>скл</a:t>
            </a:r>
            <a:r>
              <a:rPr lang="en-GB" dirty="0"/>
              <a:t>o</a:t>
            </a:r>
            <a:r>
              <a:rPr lang="sr-RS" dirty="0" err="1"/>
              <a:t>н</a:t>
            </a:r>
            <a:r>
              <a:rPr lang="en-GB" dirty="0"/>
              <a:t>o</a:t>
            </a:r>
            <a:r>
              <a:rPr lang="sr-RS" dirty="0" err="1"/>
              <a:t>ст</a:t>
            </a:r>
            <a:r>
              <a:rPr lang="sr-RS" dirty="0"/>
              <a:t> к</a:t>
            </a:r>
            <a:r>
              <a:rPr lang="en-GB" dirty="0"/>
              <a:t>a </a:t>
            </a:r>
            <a:r>
              <a:rPr lang="sr-RS" dirty="0" err="1"/>
              <a:t>н</a:t>
            </a:r>
            <a:r>
              <a:rPr lang="en-GB" dirty="0"/>
              <a:t>a</a:t>
            </a:r>
            <a:r>
              <a:rPr lang="sr-RS" dirty="0" err="1"/>
              <a:t>ст</a:t>
            </a:r>
            <a:r>
              <a:rPr lang="en-GB" dirty="0"/>
              <a:t>a</a:t>
            </a:r>
            <a:r>
              <a:rPr lang="sr-RS" dirty="0" err="1"/>
              <a:t>нку</a:t>
            </a:r>
            <a:r>
              <a:rPr lang="sr-RS" dirty="0"/>
              <a:t> к</a:t>
            </a:r>
            <a:r>
              <a:rPr lang="en-GB" dirty="0"/>
              <a:t>a</a:t>
            </a:r>
            <a:r>
              <a:rPr lang="sr-RS" dirty="0" err="1"/>
              <a:t>ндиди</a:t>
            </a:r>
            <a:r>
              <a:rPr lang="en-GB" dirty="0" err="1"/>
              <a:t>ja</a:t>
            </a:r>
            <a:r>
              <a:rPr lang="sr-RS" dirty="0" err="1"/>
              <a:t>з</a:t>
            </a:r>
            <a:r>
              <a:rPr lang="en-GB" dirty="0"/>
              <a:t>e? </a:t>
            </a:r>
            <a:r>
              <a:rPr lang="sr-RS" dirty="0"/>
              <a:t>К</a:t>
            </a:r>
            <a:r>
              <a:rPr lang="en-GB" dirty="0"/>
              <a:t>a</a:t>
            </a:r>
            <a:r>
              <a:rPr lang="sr-RS" dirty="0"/>
              <a:t>к</a:t>
            </a:r>
            <a:r>
              <a:rPr lang="en-GB" dirty="0"/>
              <a:t>o </a:t>
            </a:r>
            <a:r>
              <a:rPr lang="sr-RS" dirty="0" err="1"/>
              <a:t>спр</a:t>
            </a:r>
            <a:r>
              <a:rPr lang="en-GB" dirty="0"/>
              <a:t>e</a:t>
            </a:r>
            <a:r>
              <a:rPr lang="sr-RS" dirty="0" err="1"/>
              <a:t>чити</a:t>
            </a:r>
            <a:r>
              <a:rPr lang="sr-RS" dirty="0"/>
              <a:t> </a:t>
            </a:r>
            <a:r>
              <a:rPr lang="sr-RS" dirty="0" err="1"/>
              <a:t>н</a:t>
            </a:r>
            <a:r>
              <a:rPr lang="en-GB" dirty="0"/>
              <a:t>a</a:t>
            </a:r>
            <a:r>
              <a:rPr lang="sr-RS" dirty="0" err="1"/>
              <a:t>ст</a:t>
            </a:r>
            <a:r>
              <a:rPr lang="en-GB" dirty="0"/>
              <a:t>a</a:t>
            </a:r>
            <a:r>
              <a:rPr lang="sr-RS" dirty="0" err="1"/>
              <a:t>н</a:t>
            </a:r>
            <a:r>
              <a:rPr lang="en-GB" dirty="0"/>
              <a:t>a</a:t>
            </a:r>
            <a:r>
              <a:rPr lang="sr-RS" dirty="0"/>
              <a:t>к </a:t>
            </a:r>
            <a:r>
              <a:rPr lang="sr-RS" dirty="0" err="1"/>
              <a:t>инф</a:t>
            </a:r>
            <a:r>
              <a:rPr lang="en-GB" dirty="0"/>
              <a:t>e</a:t>
            </a:r>
            <a:r>
              <a:rPr lang="sr-RS" dirty="0" err="1"/>
              <a:t>кци</a:t>
            </a:r>
            <a:r>
              <a:rPr lang="en-GB" dirty="0"/>
              <a:t>je?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4108674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4936D-2931-E270-5167-C5DD59F3A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dirty="0" err="1">
                <a:latin typeface="Calibri" panose="020F0502020204030204" pitchFamily="34" charset="0"/>
                <a:cs typeface="Calibri" panose="020F0502020204030204" pitchFamily="34" charset="0"/>
              </a:rPr>
              <a:t>Контраиндикације</a:t>
            </a:r>
            <a:endParaRPr lang="en-R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7054A-8F10-F9D5-CBE0-C57D92D9A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571" y="1494971"/>
            <a:ext cx="10773229" cy="4681992"/>
          </a:xfrm>
        </p:spPr>
        <p:txBody>
          <a:bodyPr>
            <a:normAutofit/>
          </a:bodyPr>
          <a:lstStyle/>
          <a:p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се не сме користити код пацијената са познатом преосетљивошћу на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друге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азолне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деривате или било коју од помоћних супстанци </a:t>
            </a:r>
            <a:endParaRPr lang="sr-Cyrl-RS" sz="26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Истовремена примена </a:t>
            </a:r>
            <a:r>
              <a:rPr lang="sr-RS" sz="2600" b="0" i="0" u="sng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терфенадина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контраиндикована је код пацијената који примају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у понављаним дозама од 400 мг дневно или вишим</a:t>
            </a:r>
            <a:endParaRPr lang="sr-Cyrl-RS" sz="26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Истовремена примена других лекова за које је познато да продужавају </a:t>
            </a:r>
            <a:r>
              <a:rPr lang="en-GB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QT 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интервал и који се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метаболишу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путем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цитохрома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П450 (</a:t>
            </a:r>
            <a:r>
              <a:rPr lang="en-GB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CYP)3A4, 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као што су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цисаприд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астемизол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пимозид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хинидин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еритромицин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контраиндикована је код пацијената који примају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</a:t>
            </a:r>
            <a:endParaRPr lang="en-R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5846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4FFA0-5804-98E8-126D-63E6682F4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dirty="0">
                <a:latin typeface="Calibri" panose="020F0502020204030204" pitchFamily="34" charset="0"/>
                <a:cs typeface="Calibri" panose="020F0502020204030204" pitchFamily="34" charset="0"/>
              </a:rPr>
              <a:t>Истовремена примена је контраиндикована</a:t>
            </a:r>
            <a:endParaRPr lang="en-R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957B5-404E-B725-388A-77DA4C0BD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err="1"/>
              <a:t>Цисаприд</a:t>
            </a:r>
            <a:endParaRPr lang="sr-Cyrl-RS" dirty="0"/>
          </a:p>
          <a:p>
            <a:r>
              <a:rPr lang="sr-Cyrl-RS" dirty="0" err="1"/>
              <a:t>Терфенадин</a:t>
            </a:r>
            <a:endParaRPr lang="sr-Cyrl-RS" dirty="0"/>
          </a:p>
          <a:p>
            <a:r>
              <a:rPr lang="sr-Cyrl-RS" dirty="0" err="1"/>
              <a:t>Астемизол</a:t>
            </a:r>
            <a:endParaRPr lang="sr-Cyrl-RS" dirty="0"/>
          </a:p>
          <a:p>
            <a:r>
              <a:rPr lang="sr-Cyrl-RS" dirty="0" err="1"/>
              <a:t>Пимозид</a:t>
            </a:r>
            <a:endParaRPr lang="sr-Cyrl-RS" dirty="0"/>
          </a:p>
          <a:p>
            <a:r>
              <a:rPr lang="sr-Cyrl-RS" dirty="0" err="1"/>
              <a:t>Хинидин</a:t>
            </a:r>
            <a:endParaRPr lang="sr-Cyrl-RS" dirty="0"/>
          </a:p>
          <a:p>
            <a:r>
              <a:rPr lang="sr-Cyrl-RS" dirty="0" err="1"/>
              <a:t>Еритромицин</a:t>
            </a:r>
            <a:endParaRPr lang="sr-Cyrl-RS" dirty="0"/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6197477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EC78C-4EFF-B256-BC6A-FC10827DF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u="sng" dirty="0"/>
              <a:t>Истовремена примена лекова које се не препоручује</a:t>
            </a:r>
            <a:endParaRPr lang="sr-Cyrl-RS" dirty="0"/>
          </a:p>
          <a:p>
            <a:r>
              <a:rPr lang="sr-Cyrl-RS" dirty="0" err="1"/>
              <a:t>Халофантрин</a:t>
            </a:r>
            <a:endParaRPr lang="sr-Cyrl-RS" dirty="0"/>
          </a:p>
          <a:p>
            <a:endParaRPr lang="sr-Cyrl-RS" dirty="0"/>
          </a:p>
          <a:p>
            <a:r>
              <a:rPr lang="sr-Cyrl-RS" u="sng" dirty="0"/>
              <a:t>Примена лекова која захтева опрез</a:t>
            </a:r>
          </a:p>
          <a:p>
            <a:r>
              <a:rPr lang="sr-Cyrl-RS" dirty="0" err="1"/>
              <a:t>Амиодарон</a:t>
            </a:r>
            <a:endParaRPr lang="en-R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62A847D-B3C5-98C2-AC20-C91DC5D07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7673740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EDB1E-0721-08B0-623A-22972074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latin typeface="Calibri" panose="020F0502020204030204" pitchFamily="34" charset="0"/>
                <a:cs typeface="Calibri" panose="020F0502020204030204" pitchFamily="34" charset="0"/>
              </a:rPr>
              <a:t>Трудноћа и дојење</a:t>
            </a:r>
            <a:endParaRPr lang="en-R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7C8A9-26A3-502F-1128-2A878D0CCB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у великим дозама и/или продуженим терапијским режимима не сме се примењивати у трудноћи, изузев у случају потенцијално животно-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угрожавајућих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инфекција.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Дојење се може наставити након примене појединачне дозе од 150 мг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Дојење се не препоручује након поновљене примене или након високе дозе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флуконазола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295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083AE-742B-EE92-424A-1F2392B2E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dirty="0">
                <a:latin typeface="Calibri" panose="020F0502020204030204" pitchFamily="34" charset="0"/>
                <a:cs typeface="Calibri" panose="020F0502020204030204" pitchFamily="34" charset="0"/>
              </a:rPr>
              <a:t>Нежељена дејства</a:t>
            </a:r>
            <a:endParaRPr lang="en-R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35285A-0B5D-50D0-3C7E-C80D03BA80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3302" y="1806257"/>
            <a:ext cx="5727957" cy="2596674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839C49-C8C2-D9B6-1252-0B9DE4BA5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057" y="903128"/>
            <a:ext cx="5051743" cy="505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005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5817C-23A3-E0AF-FA80-AAFF5BF3A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7623"/>
            <a:ext cx="10515600" cy="1325563"/>
          </a:xfrm>
        </p:spPr>
        <p:txBody>
          <a:bodyPr>
            <a:normAutofit/>
          </a:bodyPr>
          <a:lstStyle/>
          <a:p>
            <a:r>
              <a:rPr lang="en-RS" sz="3200" dirty="0">
                <a:latin typeface="Calibri" panose="020F0502020204030204" pitchFamily="34" charset="0"/>
                <a:cs typeface="Calibri" panose="020F0502020204030204" pitchFamily="34" charset="0"/>
              </a:rPr>
              <a:t>Amfotericin B, 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50 mg, </a:t>
            </a:r>
            <a:r>
              <a:rPr lang="en-GB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prašak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 za </a:t>
            </a:r>
            <a:r>
              <a:rPr lang="en-GB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koncentrat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 za </a:t>
            </a:r>
            <a:r>
              <a:rPr lang="en-GB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disperziju</a:t>
            </a:r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 za </a:t>
            </a:r>
            <a:r>
              <a:rPr lang="en-GB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infuziju</a:t>
            </a:r>
            <a:endParaRPr lang="en-R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7CCD0-0F47-44A5-4408-9D9245168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7940"/>
            <a:ext cx="10515600" cy="4828223"/>
          </a:xfrm>
        </p:spPr>
        <p:txBody>
          <a:bodyPr>
            <a:normAutofit fontScale="92500" lnSpcReduction="10000"/>
          </a:bodyPr>
          <a:lstStyle/>
          <a:p>
            <a:r>
              <a:rPr lang="sr-RS" b="0" i="0" u="sng" dirty="0">
                <a:effectLst/>
              </a:rPr>
              <a:t>Терапијске индикације </a:t>
            </a:r>
            <a:endParaRPr lang="en-US" b="0" i="0" u="sng" dirty="0">
              <a:effectLst/>
            </a:endParaRPr>
          </a:p>
          <a:p>
            <a:r>
              <a:rPr lang="sr-Cyrl-RS" b="0" i="0" dirty="0" err="1">
                <a:effectLst/>
              </a:rPr>
              <a:t>И</a:t>
            </a:r>
            <a:r>
              <a:rPr lang="sr-RS" b="0" i="0" dirty="0" err="1">
                <a:effectLst/>
              </a:rPr>
              <a:t>ндикован</a:t>
            </a:r>
            <a:r>
              <a:rPr lang="sr-RS" b="0" i="0" dirty="0">
                <a:effectLst/>
              </a:rPr>
              <a:t> у терапији код одраслих и деце узраста од једног месеца до 18 година: </a:t>
            </a:r>
            <a:endParaRPr lang="sr-Cyrl-RS" b="0" i="0" dirty="0">
              <a:effectLst/>
            </a:endParaRPr>
          </a:p>
          <a:p>
            <a:pPr lvl="1"/>
            <a:r>
              <a:rPr lang="sr-RS" b="0" i="0" dirty="0">
                <a:effectLst/>
              </a:rPr>
              <a:t>код системских </a:t>
            </a:r>
            <a:r>
              <a:rPr lang="sr-RS" b="0" i="0" dirty="0" err="1">
                <a:effectLst/>
              </a:rPr>
              <a:t>микотских</a:t>
            </a:r>
            <a:r>
              <a:rPr lang="sr-RS" b="0" i="0" dirty="0">
                <a:effectLst/>
              </a:rPr>
              <a:t> инфекција, које изазивају микроорганизми осетљиви на овај лек, као што су </a:t>
            </a:r>
            <a:r>
              <a:rPr lang="sr-RS" b="0" i="0" dirty="0" err="1">
                <a:effectLst/>
              </a:rPr>
              <a:t>криптококозе</a:t>
            </a:r>
            <a:r>
              <a:rPr lang="sr-RS" b="0" i="0" dirty="0">
                <a:effectLst/>
              </a:rPr>
              <a:t>, </a:t>
            </a:r>
            <a:r>
              <a:rPr lang="sr-RS" b="0" i="0" dirty="0" err="1">
                <a:effectLst/>
              </a:rPr>
              <a:t>дисеминоване</a:t>
            </a:r>
            <a:r>
              <a:rPr lang="sr-RS" b="0" i="0" dirty="0">
                <a:effectLst/>
              </a:rPr>
              <a:t> </a:t>
            </a:r>
            <a:r>
              <a:rPr lang="sr-RS" b="0" i="0" dirty="0" err="1">
                <a:effectLst/>
              </a:rPr>
              <a:t>кандидијазе</a:t>
            </a:r>
            <a:r>
              <a:rPr lang="sr-RS" b="0" i="0" dirty="0">
                <a:effectLst/>
              </a:rPr>
              <a:t>, </a:t>
            </a:r>
            <a:r>
              <a:rPr lang="sr-RS" b="0" i="0" dirty="0" err="1">
                <a:effectLst/>
              </a:rPr>
              <a:t>кокцидиоидомикозе</a:t>
            </a:r>
            <a:r>
              <a:rPr lang="sr-RS" b="0" i="0" dirty="0">
                <a:effectLst/>
              </a:rPr>
              <a:t>, </a:t>
            </a:r>
            <a:r>
              <a:rPr lang="sr-RS" b="0" i="0" dirty="0" err="1">
                <a:effectLst/>
              </a:rPr>
              <a:t>аспергилозе</a:t>
            </a:r>
            <a:r>
              <a:rPr lang="sr-RS" b="0" i="0" dirty="0">
                <a:effectLst/>
              </a:rPr>
              <a:t>, </a:t>
            </a:r>
            <a:r>
              <a:rPr lang="sr-RS" b="0" i="0" dirty="0" err="1">
                <a:effectLst/>
              </a:rPr>
              <a:t>хистоплазмозе</a:t>
            </a:r>
            <a:r>
              <a:rPr lang="sr-RS" b="0" i="0" dirty="0">
                <a:effectLst/>
              </a:rPr>
              <a:t>, </a:t>
            </a:r>
            <a:r>
              <a:rPr lang="sr-RS" b="0" i="0" dirty="0" err="1">
                <a:effectLst/>
              </a:rPr>
              <a:t>мукормикозе</a:t>
            </a:r>
            <a:r>
              <a:rPr lang="sr-RS" b="0" i="0" dirty="0">
                <a:effectLst/>
              </a:rPr>
              <a:t> </a:t>
            </a:r>
            <a:endParaRPr lang="sr-Cyrl-RS" b="0" i="0" dirty="0">
              <a:effectLst/>
            </a:endParaRPr>
          </a:p>
          <a:p>
            <a:pPr lvl="1"/>
            <a:r>
              <a:rPr lang="sr-RS" b="0" i="0" dirty="0">
                <a:effectLst/>
              </a:rPr>
              <a:t>у терапији грознице непознатог порекла код пацијената са </a:t>
            </a:r>
            <a:r>
              <a:rPr lang="sr-RS" b="0" i="0" dirty="0" err="1">
                <a:effectLst/>
              </a:rPr>
              <a:t>неутропенијом</a:t>
            </a:r>
            <a:r>
              <a:rPr lang="sr-RS" b="0" i="0" dirty="0">
                <a:effectLst/>
              </a:rPr>
              <a:t>. У овом контексту, грозниц</a:t>
            </a:r>
            <a:r>
              <a:rPr lang="sr-Cyrl-RS" b="0" i="0" dirty="0">
                <a:effectLst/>
              </a:rPr>
              <a:t>а</a:t>
            </a:r>
            <a:r>
              <a:rPr lang="sr-RS" b="0" i="0" dirty="0">
                <a:effectLst/>
              </a:rPr>
              <a:t> непознатог порекла се дефинише као </a:t>
            </a:r>
            <a:r>
              <a:rPr lang="sr-RS" b="0" i="0" dirty="0" err="1">
                <a:effectLst/>
              </a:rPr>
              <a:t>перзистирајућа</a:t>
            </a:r>
            <a:r>
              <a:rPr lang="sr-RS" b="0" i="0" dirty="0">
                <a:effectLst/>
              </a:rPr>
              <a:t> грозница, без одговора на терапију антибиотицима у трајању од најмање 96 сати; </a:t>
            </a:r>
            <a:endParaRPr lang="sr-Cyrl-RS" b="0" i="0" dirty="0">
              <a:effectLst/>
            </a:endParaRPr>
          </a:p>
          <a:p>
            <a:pPr lvl="1"/>
            <a:r>
              <a:rPr lang="sr-RS" b="0" i="0" dirty="0">
                <a:effectLst/>
              </a:rPr>
              <a:t>као примарна терапија висцералне </a:t>
            </a:r>
            <a:r>
              <a:rPr lang="sr-RS" b="0" i="0" dirty="0" err="1">
                <a:effectLst/>
              </a:rPr>
              <a:t>лајшманијазе</a:t>
            </a:r>
            <a:r>
              <a:rPr lang="sr-RS" b="0" i="0" dirty="0">
                <a:effectLst/>
              </a:rPr>
              <a:t> код </a:t>
            </a:r>
            <a:r>
              <a:rPr lang="sr-RS" b="0" i="0" dirty="0" err="1">
                <a:effectLst/>
              </a:rPr>
              <a:t>имунокомпетентних</a:t>
            </a:r>
            <a:r>
              <a:rPr lang="sr-RS" b="0" i="0" dirty="0">
                <a:effectLst/>
              </a:rPr>
              <a:t> пацијената укључујући и одрасле и педијатријске пацијенте. </a:t>
            </a:r>
            <a:endParaRPr lang="sr-Cyrl-RS" b="0" i="0" dirty="0">
              <a:effectLst/>
            </a:endParaRPr>
          </a:p>
          <a:p>
            <a:pPr lvl="1"/>
            <a:r>
              <a:rPr lang="sr-RS" b="0" i="0" dirty="0" err="1">
                <a:effectLst/>
              </a:rPr>
              <a:t>индикован</a:t>
            </a:r>
            <a:r>
              <a:rPr lang="sr-RS" b="0" i="0" dirty="0">
                <a:effectLst/>
              </a:rPr>
              <a:t> код имунокомпромитованих пацијената (на пример ХИВ позитивних) као примарна терапија висцералне </a:t>
            </a:r>
            <a:r>
              <a:rPr lang="sr-RS" b="0" i="0" dirty="0" err="1">
                <a:effectLst/>
              </a:rPr>
              <a:t>лајшманијазе</a:t>
            </a:r>
            <a:r>
              <a:rPr lang="sr-RS" b="0" i="0" dirty="0">
                <a:effectLst/>
              </a:rPr>
              <a:t>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859117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019AD-1543-FCBB-A817-05B847CD8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dirty="0">
                <a:latin typeface="Calibri" panose="020F0502020204030204" pitchFamily="34" charset="0"/>
                <a:cs typeface="Calibri" panose="020F0502020204030204" pitchFamily="34" charset="0"/>
              </a:rPr>
              <a:t>Дозирање и начин примене</a:t>
            </a:r>
            <a:endParaRPr lang="en-R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707D3-0D1A-9082-61F0-E418108B8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u="sng" dirty="0"/>
              <a:t>Одрасли пацијенти</a:t>
            </a:r>
          </a:p>
          <a:p>
            <a:r>
              <a:rPr lang="sr-RS" b="0" i="0" dirty="0">
                <a:effectLst/>
              </a:rPr>
              <a:t>За терапију системских </a:t>
            </a:r>
            <a:r>
              <a:rPr lang="sr-RS" b="0" i="0" dirty="0" err="1">
                <a:effectLst/>
              </a:rPr>
              <a:t>микотичких</a:t>
            </a:r>
            <a:r>
              <a:rPr lang="sr-RS" b="0" i="0" dirty="0">
                <a:effectLst/>
              </a:rPr>
              <a:t> инфекција, терапија се обично спроводи у облику </a:t>
            </a:r>
            <a:r>
              <a:rPr lang="sr-RS" b="1" i="0" dirty="0">
                <a:effectLst/>
              </a:rPr>
              <a:t>дневне дозе од 1,0 мг/кг телесне масе и постепено се повећава до 3,0 мг/кг </a:t>
            </a:r>
            <a:r>
              <a:rPr lang="sr-RS" b="0" i="0" dirty="0">
                <a:effectLst/>
              </a:rPr>
              <a:t>уколико је неопходно. Уобичајена је укупна доза од 1,0 до 3,0 </a:t>
            </a:r>
            <a:r>
              <a:rPr lang="sr-RS" b="0" i="0" dirty="0" err="1">
                <a:effectLst/>
              </a:rPr>
              <a:t>г</a:t>
            </a:r>
            <a:r>
              <a:rPr lang="sr-RS" b="0" i="0" dirty="0">
                <a:effectLst/>
              </a:rPr>
              <a:t> </a:t>
            </a:r>
            <a:r>
              <a:rPr lang="sr-RS" b="0" i="0" dirty="0" err="1">
                <a:effectLst/>
              </a:rPr>
              <a:t>амфотерицина</a:t>
            </a:r>
            <a:r>
              <a:rPr lang="sr-RS" b="0" i="0" dirty="0">
                <a:effectLst/>
              </a:rPr>
              <a:t> </a:t>
            </a:r>
            <a:r>
              <a:rPr lang="sr-RS" b="0" i="0" dirty="0" err="1">
                <a:effectLst/>
              </a:rPr>
              <a:t>Б</a:t>
            </a:r>
            <a:r>
              <a:rPr lang="sr-RS" b="0" i="0" dirty="0">
                <a:effectLst/>
              </a:rPr>
              <a:t> током 3 до 4 седмице.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7130414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555E9-AA50-1C5D-F282-A8F470F71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CFD38-EA56-CB4D-0475-E00EB1062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3714"/>
            <a:ext cx="10515600" cy="4943249"/>
          </a:xfrm>
        </p:spPr>
        <p:txBody>
          <a:bodyPr>
            <a:normAutofit/>
          </a:bodyPr>
          <a:lstStyle/>
          <a:p>
            <a:r>
              <a:rPr lang="sr-Cyrl-RS" u="sng" dirty="0">
                <a:latin typeface="Calibri" panose="020F0502020204030204" pitchFamily="34" charset="0"/>
                <a:cs typeface="Calibri" panose="020F0502020204030204" pitchFamily="34" charset="0"/>
              </a:rPr>
              <a:t>Педијатријска популација</a:t>
            </a: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Системске гљивичне инфекције успешно се третирају </a:t>
            </a:r>
            <a:r>
              <a:rPr lang="sr-Cyrl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овим 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леком код педијатријских пацијената, без извештаја о неуобичајеним нежељеним догађајима.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Лек је 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испитан код педијатријских пацијената узраста од једног месеца до 18 година.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Дозирање се рачуна у односу на килограм телесне масе као и код одраслих пацијената.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Безбедност и ефикасност није установљена код деце млађе од једног месеца (новорођенчад). </a:t>
            </a:r>
            <a:endParaRPr lang="e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6081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1D2F9-4F4E-4BA9-544D-227A6168A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5CC51-A807-C006-CD6A-3AF7F458A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3739"/>
            <a:ext cx="10515600" cy="4351338"/>
          </a:xfrm>
        </p:spPr>
        <p:txBody>
          <a:bodyPr/>
          <a:lstStyle/>
          <a:p>
            <a:r>
              <a:rPr lang="sr-RS" b="0" i="0" u="sng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Старија популација </a:t>
            </a:r>
            <a:endParaRPr lang="sr-Cyrl-RS" b="0" i="0" u="sng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Не захтевају се промене у дози и учесталости примене дозе. 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b="0" i="0" u="sng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Оштећење бубрега </a:t>
            </a:r>
            <a:endParaRPr lang="sr-Cyrl-RS" b="0" i="0" u="sng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Лек је 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примењива</a:t>
            </a:r>
            <a:r>
              <a:rPr lang="sr-Cyrl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у клиничким испитивањима код пацијената са оштећењем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реналне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функције потврђеним пре почетка терапије у дозама од 1-5 мг/кг/дан, а прилагођавање дозе или учесталости примене није било неопходно 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b="0" i="0" u="sng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Оштећење јетре </a:t>
            </a:r>
            <a:endParaRPr lang="sr-Cyrl-RS" b="0" i="0" u="sng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Не постоје доступни подаци на основу којих би се одредила препоручена доза за пацијенте са оштећењем функције јетре.</a:t>
            </a:r>
            <a:endParaRPr lang="e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947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7828E-65DB-2FFB-DE98-3C4BB9439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Контраиндикације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D1BB9-F93C-F249-9FA4-BBB4E4CE3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Преосетљивост на активну супстанцу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683242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2CAB6-DD8C-13C1-2FED-6E5EDE42D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err="1"/>
              <a:t>Daktanol</a:t>
            </a:r>
            <a:r>
              <a:rPr lang="en-GB" dirty="0"/>
              <a:t> , 2%, </a:t>
            </a:r>
            <a:r>
              <a:rPr lang="sr-Cyrl-RS" dirty="0"/>
              <a:t>крем - </a:t>
            </a:r>
            <a:r>
              <a:rPr lang="sr-Cyrl-RS" dirty="0" err="1"/>
              <a:t>миконазол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B3FDA-672D-525E-D4D7-3BDCC5692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Индикације</a:t>
            </a:r>
          </a:p>
          <a:p>
            <a:r>
              <a:rPr lang="sr-RS" b="0" i="0" dirty="0">
                <a:effectLst/>
                <a:latin typeface="-apple-system"/>
              </a:rPr>
              <a:t>Орална терапија гљивичних инфекција </a:t>
            </a:r>
            <a:r>
              <a:rPr lang="sr-RS" b="0" i="0" dirty="0" err="1">
                <a:effectLst/>
                <a:latin typeface="-apple-system"/>
              </a:rPr>
              <a:t>орофаринкса</a:t>
            </a:r>
            <a:r>
              <a:rPr lang="sr-RS" b="0" i="0" dirty="0">
                <a:effectLst/>
                <a:latin typeface="-apple-system"/>
              </a:rPr>
              <a:t> и гастроинтестиналног тракта. </a:t>
            </a:r>
            <a:endParaRPr lang="en-US" b="0" i="0" dirty="0">
              <a:effectLst/>
              <a:latin typeface="-apple-system"/>
            </a:endParaRPr>
          </a:p>
          <a:p>
            <a:r>
              <a:rPr lang="sr-RS" b="0" i="0" dirty="0" err="1">
                <a:effectLst/>
                <a:latin typeface="-apple-system"/>
              </a:rPr>
              <a:t>Дактанол</a:t>
            </a:r>
            <a:r>
              <a:rPr lang="sr-RS" b="0" i="0" dirty="0">
                <a:effectLst/>
                <a:latin typeface="-apple-system"/>
              </a:rPr>
              <a:t>, орални гел се примењује код одраслих, деце и одојчади старије од 4 месеца.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8642388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AEB13-F62D-12D9-66ED-C660E80E0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E2813-FD15-2DEE-3A46-EEFE69703D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AmBisome</a:t>
            </a:r>
            <a:r>
              <a:rPr lang="en-GB" dirty="0"/>
              <a:t>® , 50 mg, </a:t>
            </a:r>
            <a:r>
              <a:rPr lang="en-GB" dirty="0" err="1"/>
              <a:t>prašak</a:t>
            </a:r>
            <a:r>
              <a:rPr lang="en-GB" dirty="0"/>
              <a:t> za </a:t>
            </a:r>
            <a:r>
              <a:rPr lang="en-GB" dirty="0" err="1"/>
              <a:t>koncentrat</a:t>
            </a:r>
            <a:r>
              <a:rPr lang="en-GB" dirty="0"/>
              <a:t> za </a:t>
            </a:r>
            <a:r>
              <a:rPr lang="en-GB" dirty="0" err="1"/>
              <a:t>disperziju</a:t>
            </a:r>
            <a:r>
              <a:rPr lang="en-GB" dirty="0"/>
              <a:t> za </a:t>
            </a:r>
            <a:r>
              <a:rPr lang="en-GB" dirty="0" err="1"/>
              <a:t>infuziju</a:t>
            </a:r>
            <a:endParaRPr lang="sr-Cyrl-RS" b="0" i="0" dirty="0">
              <a:solidFill>
                <a:srgbClr val="52525B"/>
              </a:solidFill>
              <a:effectLst/>
              <a:latin typeface="-apple-system"/>
            </a:endParaRPr>
          </a:p>
          <a:p>
            <a:r>
              <a:rPr lang="sr-RS" b="0" i="0" dirty="0">
                <a:effectLst/>
              </a:rPr>
              <a:t>Лек садржи приближно 900 мг сахарозе (шећера) у свакој бочици</a:t>
            </a:r>
            <a:r>
              <a:rPr lang="sr-Cyrl-RS" b="0" i="0" dirty="0">
                <a:effectLst/>
              </a:rPr>
              <a:t> – опрез код дијабетичара</a:t>
            </a:r>
          </a:p>
          <a:p>
            <a:r>
              <a:rPr lang="sr-RS" b="0" i="0" dirty="0">
                <a:effectLst/>
              </a:rPr>
              <a:t>Лек садржи 7 мг натријума по бочици. У случају да садржај натријума превазилази 23 мг по дози, саветује се посебан опрез приликом употребе код пацијената који су на дијети у којој се контролише унос натријума.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9472330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32A77-61FD-1B75-5487-8D68B75B6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dirty="0">
                <a:latin typeface="Calibri" panose="020F0502020204030204" pitchFamily="34" charset="0"/>
                <a:cs typeface="Calibri" panose="020F0502020204030204" pitchFamily="34" charset="0"/>
              </a:rPr>
              <a:t>Трудноћа и дојење </a:t>
            </a:r>
            <a:endParaRPr lang="en-R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C7FE0-E37F-2A0A-303A-ECFBFF29AC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sz="24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Безбедност лека  код трудница није доказана</a:t>
            </a:r>
            <a:endParaRPr lang="sr-Cyrl-RS" sz="24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sz="24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Није познато да ли се излучује у мајчино млеко</a:t>
            </a:r>
            <a:endParaRPr lang="e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5550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BF6B8-61F7-3850-D270-2CCFC6B53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000" dirty="0">
                <a:latin typeface="Calibri" panose="020F0502020204030204" pitchFamily="34" charset="0"/>
                <a:cs typeface="Calibri" panose="020F0502020204030204" pitchFamily="34" charset="0"/>
              </a:rPr>
              <a:t>Нежељена дејства</a:t>
            </a:r>
            <a:endParaRPr lang="en-R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643C5FA-3F10-7562-6EFD-087DF93572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707" y="1690688"/>
            <a:ext cx="6755737" cy="4197086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3F098D-309F-C0D0-968F-474D4C862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232" y="970226"/>
            <a:ext cx="5218184" cy="552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0517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2189-D102-B68B-92A5-5C23D0ADF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18B232A-D70F-ADEF-BA8C-1A312C0287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750" r="5324"/>
          <a:stretch/>
        </p:blipFill>
        <p:spPr>
          <a:xfrm rot="5400000">
            <a:off x="3321049" y="-1134543"/>
            <a:ext cx="5549900" cy="9704937"/>
          </a:xfrm>
        </p:spPr>
      </p:pic>
    </p:spTree>
    <p:extLst>
      <p:ext uri="{BB962C8B-B14F-4D97-AF65-F5344CB8AC3E}">
        <p14:creationId xmlns:p14="http://schemas.microsoft.com/office/powerpoint/2010/main" val="1306744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6775" y="228600"/>
            <a:ext cx="8153400" cy="990600"/>
          </a:xfrm>
        </p:spPr>
        <p:txBody>
          <a:bodyPr/>
          <a:lstStyle/>
          <a:p>
            <a:r>
              <a:rPr lang="sr-Cyrl-CS" sz="4000" dirty="0">
                <a:latin typeface="+mn-lt"/>
              </a:rPr>
              <a:t>АНТИМИКОТИЦИ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136775" y="1600200"/>
            <a:ext cx="8153400" cy="4495800"/>
          </a:xfrm>
        </p:spPr>
        <p:txBody>
          <a:bodyPr>
            <a:normAutofit/>
          </a:bodyPr>
          <a:lstStyle/>
          <a:p>
            <a:r>
              <a:rPr lang="sr-Cyrl-CS" sz="2400" dirty="0"/>
              <a:t>Разнородна фармаколошка група</a:t>
            </a:r>
          </a:p>
          <a:p>
            <a:pPr lvl="1"/>
            <a:r>
              <a:rPr lang="sr-Cyrl-CS" dirty="0"/>
              <a:t>хемијска структура</a:t>
            </a:r>
          </a:p>
          <a:p>
            <a:pPr lvl="1"/>
            <a:r>
              <a:rPr lang="sr-Cyrl-CS" dirty="0"/>
              <a:t>време увођења у клиничку праксу</a:t>
            </a:r>
          </a:p>
          <a:p>
            <a:pPr lvl="1"/>
            <a:r>
              <a:rPr lang="sr-Cyrl-CS" dirty="0"/>
              <a:t>механизам дејства</a:t>
            </a:r>
          </a:p>
          <a:p>
            <a:pPr lvl="1"/>
            <a:r>
              <a:rPr lang="sr-Cyrl-CS" dirty="0"/>
              <a:t>антигљивични спектар</a:t>
            </a:r>
          </a:p>
          <a:p>
            <a:pPr lvl="1"/>
            <a:r>
              <a:rPr lang="sr-Cyrl-CS" dirty="0"/>
              <a:t>начин примене (фармацеутски облик)</a:t>
            </a:r>
          </a:p>
          <a:p>
            <a:pPr lvl="1"/>
            <a:r>
              <a:rPr lang="sr-Cyrl-CS" dirty="0"/>
              <a:t>нежељена дејства</a:t>
            </a:r>
          </a:p>
        </p:txBody>
      </p:sp>
    </p:spTree>
    <p:extLst>
      <p:ext uri="{BB962C8B-B14F-4D97-AF65-F5344CB8AC3E}">
        <p14:creationId xmlns:p14="http://schemas.microsoft.com/office/powerpoint/2010/main" val="7121858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5334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sr-Cyrl-CS" sz="4000" dirty="0">
                <a:latin typeface="+mn-lt"/>
              </a:rPr>
              <a:t>АНТИМИКОТИЦИ ЗА СИСТЕМСКУ ПРИМЕНУ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905000" y="1905000"/>
            <a:ext cx="8153400" cy="4495800"/>
          </a:xfrm>
        </p:spPr>
        <p:txBody>
          <a:bodyPr>
            <a:normAutofit/>
          </a:bodyPr>
          <a:lstStyle/>
          <a:p>
            <a:r>
              <a:rPr lang="sr-Cyrl-CS" dirty="0"/>
              <a:t>Азоли: имидазоли и триазоли (кетоконазол, итраконазол, флуконазол, миконазол, вориконазол, посиконазол)</a:t>
            </a:r>
          </a:p>
          <a:p>
            <a:r>
              <a:rPr lang="sr-Cyrl-CS" dirty="0"/>
              <a:t>Полиени: амфотерицин</a:t>
            </a:r>
            <a:r>
              <a:rPr lang="en-US" dirty="0"/>
              <a:t> </a:t>
            </a:r>
            <a:r>
              <a:rPr lang="sr-Cyrl-RS" dirty="0"/>
              <a:t>Б</a:t>
            </a:r>
            <a:endParaRPr lang="sr-Cyrl-CS" dirty="0"/>
          </a:p>
          <a:p>
            <a:r>
              <a:rPr lang="sr-Cyrl-CS" dirty="0"/>
              <a:t>Флуцитозин</a:t>
            </a:r>
          </a:p>
          <a:p>
            <a:r>
              <a:rPr lang="sr-Cyrl-CS" dirty="0"/>
              <a:t>Ехинокандини</a:t>
            </a:r>
            <a:r>
              <a:rPr lang="en-US" dirty="0"/>
              <a:t> </a:t>
            </a:r>
            <a:r>
              <a:rPr lang="sr-Cyrl-CS" dirty="0"/>
              <a:t>(каспофунгин, микафунгин)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1551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04800"/>
            <a:ext cx="7543800" cy="1173162"/>
          </a:xfrm>
        </p:spPr>
        <p:txBody>
          <a:bodyPr/>
          <a:lstStyle/>
          <a:p>
            <a:r>
              <a:rPr lang="sr-Cyrl-CS" dirty="0">
                <a:solidFill>
                  <a:schemeClr val="tx1"/>
                </a:solidFill>
                <a:latin typeface="+mn-lt"/>
              </a:rPr>
              <a:t>АЗОЛИ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400" dirty="0"/>
              <a:t>Имидазоли</a:t>
            </a:r>
          </a:p>
          <a:p>
            <a:pPr lvl="1"/>
            <a:r>
              <a:rPr lang="sr-Cyrl-CS" dirty="0"/>
              <a:t>кетоконазол, миконазол, клотримазол</a:t>
            </a:r>
          </a:p>
          <a:p>
            <a:r>
              <a:rPr lang="sr-Cyrl-CS" sz="2400" dirty="0"/>
              <a:t>Триазоли</a:t>
            </a:r>
          </a:p>
          <a:p>
            <a:pPr lvl="1"/>
            <a:r>
              <a:rPr lang="sr-Cyrl-CS" dirty="0"/>
              <a:t>итраконазол, флуконазол, вориконазол</a:t>
            </a:r>
          </a:p>
          <a:p>
            <a:pPr lvl="1"/>
            <a:r>
              <a:rPr lang="sr-Cyrl-CS" dirty="0"/>
              <a:t>ефикаснији, слабија резистенција</a:t>
            </a:r>
          </a:p>
          <a:p>
            <a:pPr lvl="1"/>
            <a:r>
              <a:rPr lang="sr-Cyrl-CS" dirty="0"/>
              <a:t>боља фармакокинетика и подношљивост</a:t>
            </a:r>
          </a:p>
        </p:txBody>
      </p:sp>
    </p:spTree>
    <p:extLst>
      <p:ext uri="{BB962C8B-B14F-4D97-AF65-F5344CB8AC3E}">
        <p14:creationId xmlns:p14="http://schemas.microsoft.com/office/powerpoint/2010/main" val="14463398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84903" y="274638"/>
            <a:ext cx="7416297" cy="1146756"/>
          </a:xfrm>
        </p:spPr>
        <p:txBody>
          <a:bodyPr/>
          <a:lstStyle/>
          <a:p>
            <a:r>
              <a:rPr lang="sr-Cyrl-CS" dirty="0">
                <a:solidFill>
                  <a:schemeClr val="tx1"/>
                </a:solidFill>
                <a:latin typeface="+mn-lt"/>
              </a:rPr>
              <a:t>АЗОЛИ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Инхибирају цитохром Р450 (деметилаза) и синтезу ергостерола</a:t>
            </a:r>
          </a:p>
          <a:p>
            <a:pPr lvl="1"/>
            <a:r>
              <a:rPr lang="sr-Cyrl-CS" dirty="0"/>
              <a:t>оштећују мембрану гљивица</a:t>
            </a:r>
          </a:p>
          <a:p>
            <a:pPr lvl="1"/>
            <a:r>
              <a:rPr lang="sr-Cyrl-CS" dirty="0"/>
              <a:t>инхибиција АТР-азе</a:t>
            </a:r>
          </a:p>
          <a:p>
            <a:pPr lvl="1"/>
            <a:r>
              <a:rPr lang="sr-Cyrl-CS" dirty="0"/>
              <a:t>интеракције лекова</a:t>
            </a:r>
          </a:p>
          <a:p>
            <a:r>
              <a:rPr lang="sr-Cyrl-CS" dirty="0"/>
              <a:t>Широк спектар антигљивичног дејства</a:t>
            </a:r>
          </a:p>
          <a:p>
            <a:r>
              <a:rPr lang="sr-Cyrl-CS" dirty="0"/>
              <a:t>Ефикасни у локалној и системској примени</a:t>
            </a:r>
          </a:p>
        </p:txBody>
      </p:sp>
    </p:spTree>
    <p:extLst>
      <p:ext uri="{BB962C8B-B14F-4D97-AF65-F5344CB8AC3E}">
        <p14:creationId xmlns:p14="http://schemas.microsoft.com/office/powerpoint/2010/main" val="348042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>
                <a:latin typeface="+mn-lt"/>
              </a:rPr>
              <a:t>АЗОЛИ –нежељена дејства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752600"/>
            <a:ext cx="8229600" cy="4114800"/>
          </a:xfrm>
        </p:spPr>
        <p:txBody>
          <a:bodyPr>
            <a:normAutofit/>
          </a:bodyPr>
          <a:lstStyle/>
          <a:p>
            <a:r>
              <a:rPr lang="sr-Cyrl-CS" dirty="0"/>
              <a:t>Добро се подносе, релативно безбедни</a:t>
            </a:r>
          </a:p>
          <a:p>
            <a:r>
              <a:rPr lang="sr-Cyrl-CS" dirty="0"/>
              <a:t>Хепатотоксичност (ретко али опасно)</a:t>
            </a:r>
          </a:p>
          <a:p>
            <a:r>
              <a:rPr lang="sr-Cyrl-CS" dirty="0"/>
              <a:t>Инхибиција синтезе андрогена и кортизола (више дозе)</a:t>
            </a:r>
          </a:p>
          <a:p>
            <a:r>
              <a:rPr lang="sr-Cyrl-CS" dirty="0"/>
              <a:t>Аритмије (</a:t>
            </a:r>
            <a:r>
              <a:rPr lang="en-US" dirty="0" err="1"/>
              <a:t>QTc</a:t>
            </a:r>
            <a:r>
              <a:rPr lang="en-US" dirty="0"/>
              <a:t>)</a:t>
            </a:r>
            <a:r>
              <a:rPr lang="sr-Cyrl-CS" dirty="0"/>
              <a:t>, срчана инсуфицијенција (итраконазол)</a:t>
            </a:r>
          </a:p>
          <a:p>
            <a:r>
              <a:rPr lang="sr-Cyrl-CS" dirty="0"/>
              <a:t>Реакције локалне подношљивости</a:t>
            </a:r>
          </a:p>
          <a:p>
            <a:r>
              <a:rPr lang="sr-Cyrl-CS" dirty="0"/>
              <a:t>Друга дејства (специфично за лек)</a:t>
            </a:r>
          </a:p>
        </p:txBody>
      </p:sp>
    </p:spTree>
    <p:extLst>
      <p:ext uri="{BB962C8B-B14F-4D97-AF65-F5344CB8AC3E}">
        <p14:creationId xmlns:p14="http://schemas.microsoft.com/office/powerpoint/2010/main" val="6916661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228600"/>
            <a:ext cx="7772400" cy="1143000"/>
          </a:xfrm>
        </p:spPr>
        <p:txBody>
          <a:bodyPr/>
          <a:lstStyle/>
          <a:p>
            <a:r>
              <a:rPr lang="sr-Cyrl-CS" sz="4000" dirty="0">
                <a:latin typeface="+mn-lt"/>
              </a:rPr>
              <a:t>ОПРЕЗ КОД АЗОЛА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752600"/>
            <a:ext cx="8153400" cy="4114800"/>
          </a:xfrm>
        </p:spPr>
        <p:txBody>
          <a:bodyPr>
            <a:normAutofit/>
          </a:bodyPr>
          <a:lstStyle/>
          <a:p>
            <a:r>
              <a:rPr lang="sr-Cyrl-CS" dirty="0"/>
              <a:t>Вредности јетрeних ензима (АЛТ, АСТ)</a:t>
            </a:r>
          </a:p>
          <a:p>
            <a:pPr lvl="1"/>
            <a:r>
              <a:rPr lang="sr-Cyrl-CS" dirty="0"/>
              <a:t>пре почетка, после 14 дана а потом месечно</a:t>
            </a:r>
          </a:p>
          <a:p>
            <a:pPr lvl="1"/>
            <a:r>
              <a:rPr lang="sr-Cyrl-CS" dirty="0"/>
              <a:t>значајне вредности изнад 3 пута од горњег лимита реф.вредности</a:t>
            </a:r>
          </a:p>
          <a:p>
            <a:r>
              <a:rPr lang="sr-Cyrl-CS" dirty="0"/>
              <a:t>Код терапије азолима објаснити пацијенту да се хитно јави лекару на појаву:</a:t>
            </a:r>
          </a:p>
          <a:p>
            <a:pPr lvl="1"/>
            <a:r>
              <a:rPr lang="sr-Cyrl-CS" dirty="0"/>
              <a:t>муке, гађења, повраћања, малаксалости, бола у трбуху, тамног урина</a:t>
            </a:r>
          </a:p>
        </p:txBody>
      </p:sp>
    </p:spTree>
    <p:extLst>
      <p:ext uri="{BB962C8B-B14F-4D97-AF65-F5344CB8AC3E}">
        <p14:creationId xmlns:p14="http://schemas.microsoft.com/office/powerpoint/2010/main" val="4205859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C0A44-E7B3-3AF4-4B3F-7B26FA244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b="0" i="0" dirty="0">
                <a:effectLst/>
                <a:latin typeface="-apple-system"/>
              </a:rPr>
              <a:t>Дозирање и начин примене 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66CF8-9603-EF1B-7963-C1DC6A46F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Arial" panose="020B0604020202020204" pitchFamily="34" charset="0"/>
              </a:rPr>
              <a:t>O</a:t>
            </a:r>
            <a:r>
              <a:rPr lang="sr-RS" b="0" i="0" dirty="0" err="1">
                <a:effectLst/>
                <a:cs typeface="Arial" panose="020B0604020202020204" pitchFamily="34" charset="0"/>
              </a:rPr>
              <a:t>ралн</a:t>
            </a:r>
            <a:r>
              <a:rPr lang="en-US" b="0" i="0" dirty="0">
                <a:effectLst/>
                <a:cs typeface="Arial" panose="020B0604020202020204" pitchFamily="34" charset="0"/>
              </a:rPr>
              <a:t>a</a:t>
            </a:r>
            <a:r>
              <a:rPr lang="sr-RS" b="0" i="0" dirty="0">
                <a:effectLst/>
                <a:cs typeface="Arial" panose="020B0604020202020204" pitchFamily="34" charset="0"/>
              </a:rPr>
              <a:t> </a:t>
            </a:r>
            <a:r>
              <a:rPr lang="sr-RS" b="0" i="0" dirty="0" err="1">
                <a:effectLst/>
                <a:cs typeface="Arial" panose="020B0604020202020204" pitchFamily="34" charset="0"/>
              </a:rPr>
              <a:t>примен</a:t>
            </a:r>
            <a:r>
              <a:rPr lang="en-US" b="0" i="0" dirty="0">
                <a:effectLst/>
                <a:cs typeface="Arial" panose="020B0604020202020204" pitchFamily="34" charset="0"/>
              </a:rPr>
              <a:t>a</a:t>
            </a:r>
            <a:endParaRPr lang="en-US" dirty="0">
              <a:cs typeface="Arial" panose="020B0604020202020204" pitchFamily="34" charset="0"/>
            </a:endParaRPr>
          </a:p>
          <a:p>
            <a:r>
              <a:rPr lang="sr-RS" b="0" i="0" dirty="0" err="1">
                <a:effectLst/>
                <a:cs typeface="Arial" panose="020B0604020202020204" pitchFamily="34" charset="0"/>
              </a:rPr>
              <a:t>Орофарингеална</a:t>
            </a:r>
            <a:r>
              <a:rPr lang="sr-RS" b="0" i="0" dirty="0">
                <a:effectLst/>
                <a:cs typeface="Arial" panose="020B0604020202020204" pitchFamily="34" charset="0"/>
              </a:rPr>
              <a:t> </a:t>
            </a:r>
            <a:r>
              <a:rPr lang="sr-RS" b="0" i="0" dirty="0" err="1">
                <a:effectLst/>
                <a:cs typeface="Arial" panose="020B0604020202020204" pitchFamily="34" charset="0"/>
              </a:rPr>
              <a:t>кандидијаза</a:t>
            </a:r>
            <a:endParaRPr lang="sr-Cyrl-RS" b="0" i="0" dirty="0">
              <a:effectLst/>
              <a:cs typeface="Arial" panose="020B0604020202020204" pitchFamily="34" charset="0"/>
            </a:endParaRPr>
          </a:p>
          <a:p>
            <a:r>
              <a:rPr lang="sr-RS" b="0" i="0" u="sng" dirty="0">
                <a:effectLst/>
                <a:cs typeface="Arial" panose="020B0604020202020204" pitchFamily="34" charset="0"/>
              </a:rPr>
              <a:t>Одојчад и деца од 4 до 24 месеца</a:t>
            </a:r>
            <a:r>
              <a:rPr lang="sr-RS" b="0" i="0" dirty="0">
                <a:effectLst/>
                <a:cs typeface="Arial" panose="020B0604020202020204" pitchFamily="34" charset="0"/>
              </a:rPr>
              <a:t>: 1,25 </a:t>
            </a:r>
            <a:r>
              <a:rPr lang="sr-RS" b="0" i="0" dirty="0" err="1">
                <a:effectLst/>
                <a:cs typeface="Arial" panose="020B0604020202020204" pitchFamily="34" charset="0"/>
              </a:rPr>
              <a:t>мЛ</a:t>
            </a:r>
            <a:r>
              <a:rPr lang="sr-RS" b="0" i="0" dirty="0">
                <a:effectLst/>
                <a:cs typeface="Arial" panose="020B0604020202020204" pitchFamily="34" charset="0"/>
              </a:rPr>
              <a:t> (1/4 кафене кашике; еквивалентно је приближно 25 мг) гела, четири пута дневно, након оброка. Свака доза би требало да буде подељена у мање порције, а гел би требало примењивати на захваћену површину/е чистим прстом. Гел не би требало примењивати на задњи зид ждрела због опасности од могућег гушења. Гел не би требало да се гута одмах него да се држи у устима што је могуће дуже.</a:t>
            </a:r>
            <a:endParaRPr lang="en-R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5943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1143000"/>
          </a:xfrm>
        </p:spPr>
        <p:txBody>
          <a:bodyPr/>
          <a:lstStyle/>
          <a:p>
            <a:r>
              <a:rPr lang="sr-Cyrl-CS" sz="4000" dirty="0">
                <a:latin typeface="+mn-lt"/>
              </a:rPr>
              <a:t>АМФОТЕРИЦИН Б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1600200"/>
            <a:ext cx="8153400" cy="4114800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defRPr/>
            </a:pPr>
            <a:r>
              <a:rPr lang="sr-Cyrl-CS" dirty="0"/>
              <a:t>Макроциклични лактон (полиен), С12 и више</a:t>
            </a:r>
          </a:p>
          <a:p>
            <a:pPr marL="708660" lvl="1" indent="-342900">
              <a:defRPr/>
            </a:pPr>
            <a:r>
              <a:rPr lang="sr-Cyrl-CS" dirty="0"/>
              <a:t>хидрофилни и хидрофобни део, не ресорбује се</a:t>
            </a:r>
          </a:p>
          <a:p>
            <a:pPr marL="708660" lvl="1" indent="-342900">
              <a:defRPr/>
            </a:pPr>
            <a:endParaRPr lang="sr-Cyrl-CS" dirty="0"/>
          </a:p>
          <a:p>
            <a:pPr marL="457200" indent="-457200">
              <a:defRPr/>
            </a:pPr>
            <a:r>
              <a:rPr lang="sr-Cyrl-CS" dirty="0"/>
              <a:t>Природна супстанца, коју синтетише актиномицета </a:t>
            </a:r>
            <a:r>
              <a:rPr lang="en-US" dirty="0"/>
              <a:t>Streptomyces </a:t>
            </a:r>
            <a:r>
              <a:rPr lang="en-US" dirty="0" err="1"/>
              <a:t>nodosus</a:t>
            </a:r>
            <a:endParaRPr lang="sr-Cyrl-CS" dirty="0"/>
          </a:p>
          <a:p>
            <a:pPr marL="457200" indent="-457200">
              <a:defRPr/>
            </a:pPr>
            <a:r>
              <a:rPr lang="sr-Cyrl-CS" dirty="0"/>
              <a:t>Везује се за ергостерол - иреверзибилно оштећење мембране</a:t>
            </a:r>
          </a:p>
          <a:p>
            <a:pPr marL="457200" indent="-457200">
              <a:defRPr/>
            </a:pPr>
            <a:r>
              <a:rPr lang="sr-Cyrl-CS" dirty="0"/>
              <a:t>Широк антимикробни спектар (први избор)</a:t>
            </a:r>
          </a:p>
          <a:p>
            <a:pPr marL="457200" indent="-457200">
              <a:defRPr/>
            </a:pPr>
            <a:r>
              <a:rPr lang="sr-Cyrl-CS" dirty="0"/>
              <a:t>Парентерални облик са липозомима – направљен да би се смањила токсичност (молекули амфотерицина су затворени у сићушним лоптицама од фосфолипида - липозомима)</a:t>
            </a:r>
          </a:p>
          <a:p>
            <a:pPr marL="457200" indent="-457200">
              <a:defRPr/>
            </a:pPr>
            <a:endParaRPr lang="sr-Cyrl-CS" dirty="0"/>
          </a:p>
          <a:p>
            <a:pPr marL="457200" indent="-457200">
              <a:defRPr/>
            </a:pPr>
            <a:r>
              <a:rPr lang="sr-Cyrl-CS" dirty="0"/>
              <a:t>Висока токсичност</a:t>
            </a:r>
          </a:p>
          <a:p>
            <a:pPr marL="365760" lvl="1" indent="0">
              <a:buNone/>
              <a:defRPr/>
            </a:pPr>
            <a:r>
              <a:rPr lang="sr-Cyrl-CS" sz="2900" dirty="0"/>
              <a:t>иницијална фебрилна реакција</a:t>
            </a:r>
          </a:p>
          <a:p>
            <a:pPr marL="365760" lvl="1" indent="0">
              <a:buNone/>
              <a:defRPr/>
            </a:pPr>
            <a:r>
              <a:rPr lang="sr-Cyrl-CS" sz="2900" dirty="0"/>
              <a:t>нефротоксичност, мијелотоксичност</a:t>
            </a:r>
          </a:p>
        </p:txBody>
      </p:sp>
    </p:spTree>
    <p:extLst>
      <p:ext uri="{BB962C8B-B14F-4D97-AF65-F5344CB8AC3E}">
        <p14:creationId xmlns:p14="http://schemas.microsoft.com/office/powerpoint/2010/main" val="40444738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>
                <a:latin typeface="+mn-lt"/>
              </a:rPr>
              <a:t>ФЛУЦИТОЗИН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1828800"/>
            <a:ext cx="7620000" cy="4800600"/>
          </a:xfrm>
        </p:spPr>
        <p:txBody>
          <a:bodyPr/>
          <a:lstStyle/>
          <a:p>
            <a:r>
              <a:rPr lang="sr-Cyrl-CS" dirty="0"/>
              <a:t>Дериват флуорираних пипемидина</a:t>
            </a:r>
          </a:p>
          <a:p>
            <a:r>
              <a:rPr lang="sr-Cyrl-CS" dirty="0"/>
              <a:t>Антиметаболит:</a:t>
            </a:r>
          </a:p>
          <a:p>
            <a:pPr lvl="1"/>
            <a:r>
              <a:rPr lang="sr-Cyrl-CS" dirty="0"/>
              <a:t>уграђује се у ДНК и инхибира тимидилат-синтетазу</a:t>
            </a:r>
          </a:p>
          <a:p>
            <a:r>
              <a:rPr lang="sr-Cyrl-CS" dirty="0"/>
              <a:t>Лек избора за хромобластомикозу</a:t>
            </a:r>
          </a:p>
          <a:p>
            <a:r>
              <a:rPr lang="sr-Cyrl-CS" dirty="0"/>
              <a:t>Код осталих гљивица у комбинацији (амфотерицин)</a:t>
            </a:r>
          </a:p>
          <a:p>
            <a:r>
              <a:rPr lang="sr-Cyrl-CS" dirty="0"/>
              <a:t>Хепатотоксичан и мијелотоксичан (</a:t>
            </a:r>
            <a:r>
              <a:rPr lang="sr-Cyrl-CS" dirty="0">
                <a:solidFill>
                  <a:srgbClr val="2F2B20"/>
                </a:solidFill>
              </a:rPr>
              <a:t>посебно код болесника са АИДС-ом)</a:t>
            </a:r>
          </a:p>
          <a:p>
            <a:pPr lvl="0">
              <a:buClr>
                <a:srgbClr val="A9A57C"/>
              </a:buClr>
            </a:pPr>
            <a:r>
              <a:rPr lang="sr-Cyrl-CS" dirty="0">
                <a:solidFill>
                  <a:srgbClr val="2F2B20"/>
                </a:solidFill>
              </a:rPr>
              <a:t>Доза 150-200 мг/кг дневно, подељено у 4 оралне дозе</a:t>
            </a:r>
            <a:endParaRPr lang="en-US" dirty="0">
              <a:solidFill>
                <a:srgbClr val="2F2B20"/>
              </a:solidFill>
            </a:endParaRPr>
          </a:p>
          <a:p>
            <a:endParaRPr lang="sr-Cyrl-CS" dirty="0"/>
          </a:p>
          <a:p>
            <a:endParaRPr lang="sr-Cyrl-CS" dirty="0"/>
          </a:p>
        </p:txBody>
      </p:sp>
    </p:spTree>
    <p:extLst>
      <p:ext uri="{BB962C8B-B14F-4D97-AF65-F5344CB8AC3E}">
        <p14:creationId xmlns:p14="http://schemas.microsoft.com/office/powerpoint/2010/main" val="37786356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5850" y="274638"/>
            <a:ext cx="7425350" cy="1155810"/>
          </a:xfrm>
        </p:spPr>
        <p:txBody>
          <a:bodyPr/>
          <a:lstStyle/>
          <a:p>
            <a:r>
              <a:rPr lang="sr-Cyrl-CS" sz="4000" dirty="0">
                <a:latin typeface="+mn-lt"/>
              </a:rPr>
              <a:t>Ехинокандини</a:t>
            </a:r>
            <a:endParaRPr lang="en-US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/>
              <a:t>Каспофунгин, микафунгин и анидулафунгин </a:t>
            </a:r>
          </a:p>
          <a:p>
            <a:r>
              <a:rPr lang="sr-Cyrl-CS" dirty="0"/>
              <a:t>инхибирају синтезу глуканске компоненте ћелијског зида гљивица</a:t>
            </a:r>
          </a:p>
          <a:p>
            <a:r>
              <a:rPr lang="sr-Cyrl-CS" dirty="0"/>
              <a:t>каспофунгин се примењује интравенски за лечење резистентних форми системских кандидијаза и  аспергилозе</a:t>
            </a:r>
          </a:p>
          <a:p>
            <a:r>
              <a:rPr lang="sr-Cyrl-CS" dirty="0"/>
              <a:t>Нежељена дејства каспофунгина су: мучнина, повраћање, повишена температура, црвенило лица, анемија и оштећење јетре.</a:t>
            </a:r>
            <a:endParaRPr lang="en-US" dirty="0"/>
          </a:p>
          <a:p>
            <a:r>
              <a:rPr lang="sr-Cyrl-CS" dirty="0"/>
              <a:t>Анидулафунгин и микафунгин имају мање нежељених дејстава од каспофунгина, и ређе ступају у интеракције са другим лековима</a:t>
            </a:r>
          </a:p>
          <a:p>
            <a:r>
              <a:rPr lang="sr-Cyrl-CS" dirty="0"/>
              <a:t>Анидулафунгин се дуже задржава у организму од остала два ехинокандина, и једини се разграђује спонтаном хидролизом у жучним путевима.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>
                <a:latin typeface="+mn-lt"/>
              </a:rPr>
              <a:t>ТЕРБИНАФИН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905000"/>
            <a:ext cx="7772400" cy="4114800"/>
          </a:xfrm>
        </p:spPr>
        <p:txBody>
          <a:bodyPr>
            <a:normAutofit/>
          </a:bodyPr>
          <a:lstStyle/>
          <a:p>
            <a:r>
              <a:rPr lang="sr-Cyrl-CS" sz="2400" dirty="0"/>
              <a:t>Дериват алиламина</a:t>
            </a:r>
          </a:p>
          <a:p>
            <a:r>
              <a:rPr lang="sr-Cyrl-CS" sz="2400" dirty="0"/>
              <a:t>Механизам дејства: Инхибира сквален-епоксидазу</a:t>
            </a:r>
          </a:p>
          <a:p>
            <a:pPr lvl="1"/>
            <a:r>
              <a:rPr lang="sr-Cyrl-CS" dirty="0"/>
              <a:t>акумулација сквалена (токсин)</a:t>
            </a:r>
          </a:p>
          <a:p>
            <a:r>
              <a:rPr lang="sr-Cyrl-CS" sz="2400" dirty="0"/>
              <a:t>Индикације: Дермато- и онихомикозе (12 недеља)</a:t>
            </a:r>
          </a:p>
          <a:p>
            <a:pPr lvl="1"/>
            <a:r>
              <a:rPr lang="sr-Cyrl-CS" dirty="0"/>
              <a:t>Користи се орално или локално</a:t>
            </a:r>
          </a:p>
          <a:p>
            <a:r>
              <a:rPr lang="sr-Cyrl-CS" sz="2400" dirty="0"/>
              <a:t>Нежељена дејства: Добро се подноси, нема интеракције CYP</a:t>
            </a:r>
          </a:p>
          <a:p>
            <a:pPr lvl="1"/>
            <a:r>
              <a:rPr lang="sr-Cyrl-CS" dirty="0"/>
              <a:t>имунске реакције, централни ефекти, крвне дискразије</a:t>
            </a:r>
          </a:p>
        </p:txBody>
      </p:sp>
    </p:spTree>
    <p:extLst>
      <p:ext uri="{BB962C8B-B14F-4D97-AF65-F5344CB8AC3E}">
        <p14:creationId xmlns:p14="http://schemas.microsoft.com/office/powerpoint/2010/main" val="30973360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7772400" cy="1143000"/>
          </a:xfrm>
        </p:spPr>
        <p:txBody>
          <a:bodyPr/>
          <a:lstStyle/>
          <a:p>
            <a:r>
              <a:rPr lang="sr-Cyrl-CS" sz="4000" dirty="0">
                <a:latin typeface="+mn-lt"/>
              </a:rPr>
              <a:t>ГРИЗЕОФУЛВИН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828800"/>
            <a:ext cx="8305800" cy="4114800"/>
          </a:xfrm>
        </p:spPr>
        <p:txBody>
          <a:bodyPr>
            <a:normAutofit/>
          </a:bodyPr>
          <a:lstStyle/>
          <a:p>
            <a:r>
              <a:rPr lang="sr-Cyrl-CS" sz="2400" dirty="0"/>
              <a:t>Концентрише се у кератиноцитима </a:t>
            </a:r>
          </a:p>
          <a:p>
            <a:r>
              <a:rPr lang="sr-Cyrl-CS" sz="2400" dirty="0"/>
              <a:t>Оштећује микротубуле и РНК</a:t>
            </a:r>
          </a:p>
          <a:p>
            <a:r>
              <a:rPr lang="sr-Cyrl-CS" sz="2400" dirty="0"/>
              <a:t>Понекад тешка нежељена дејства: </a:t>
            </a:r>
          </a:p>
          <a:p>
            <a:pPr lvl="1"/>
            <a:r>
              <a:rPr lang="sr-Cyrl-CS" dirty="0"/>
              <a:t>јетра, ЦНС, костна срж</a:t>
            </a:r>
          </a:p>
          <a:p>
            <a:pPr lvl="1"/>
            <a:r>
              <a:rPr lang="sr-Cyrl-CS" dirty="0"/>
              <a:t>фотосензитиван, тератоген (6 месеци), тригоник (алкохол), индуктор ензима</a:t>
            </a:r>
          </a:p>
          <a:p>
            <a:r>
              <a:rPr lang="sr-Cyrl-CS" sz="2400" dirty="0"/>
              <a:t>Орално: опсежне микозе косе и ноктију, коже (1-15 месеци</a:t>
            </a:r>
            <a:r>
              <a:rPr lang="sr-Cyrl-C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688043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8153400" cy="1143000"/>
          </a:xfrm>
        </p:spPr>
        <p:txBody>
          <a:bodyPr/>
          <a:lstStyle/>
          <a:p>
            <a:r>
              <a:rPr lang="sr-Cyrl-CS" sz="4000" dirty="0">
                <a:latin typeface="+mn-lt"/>
              </a:rPr>
              <a:t>ЛОКАЛНИ АНТИМИКОТИЦИ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600200"/>
            <a:ext cx="8077200" cy="4114800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sr-Cyrl-CS" dirty="0"/>
              <a:t>Азоли (већина сувише токсична системски)</a:t>
            </a:r>
          </a:p>
          <a:p>
            <a:pPr marL="365760" lvl="1" indent="0">
              <a:buNone/>
              <a:defRPr/>
            </a:pPr>
            <a:r>
              <a:rPr lang="sr-Cyrl-CS" dirty="0"/>
              <a:t>клотримазол, еконазол, кетоконазол</a:t>
            </a:r>
          </a:p>
          <a:p>
            <a:pPr marL="0" indent="0">
              <a:buNone/>
              <a:defRPr/>
            </a:pPr>
            <a:r>
              <a:rPr lang="sr-Cyrl-CS" dirty="0"/>
              <a:t>Нистатин</a:t>
            </a:r>
          </a:p>
          <a:p>
            <a:pPr marL="0" indent="0">
              <a:buNone/>
              <a:defRPr/>
            </a:pPr>
            <a:r>
              <a:rPr lang="sr-Cyrl-CS" dirty="0"/>
              <a:t>Други (сличне ефикасности)</a:t>
            </a:r>
          </a:p>
          <a:p>
            <a:pPr marL="365760" lvl="1" indent="0">
              <a:buNone/>
              <a:defRPr/>
            </a:pPr>
            <a:r>
              <a:rPr lang="sr-Cyrl-CS" dirty="0"/>
              <a:t>толнафтат, нафтифин, циклопироксоламин, ундециленска киселина</a:t>
            </a:r>
          </a:p>
          <a:p>
            <a:pPr marL="365760" lvl="1" indent="0">
              <a:buNone/>
              <a:defRPr/>
            </a:pPr>
            <a:r>
              <a:rPr lang="sr-Cyrl-CS" dirty="0"/>
              <a:t>генцијана, селен-сулфид, јодиди, акридин</a:t>
            </a:r>
          </a:p>
          <a:p>
            <a:pPr marL="0" indent="0">
              <a:buNone/>
              <a:defRPr/>
            </a:pPr>
            <a:r>
              <a:rPr lang="sr-Cyrl-CS" dirty="0"/>
              <a:t>Комбиновани препарати </a:t>
            </a:r>
          </a:p>
          <a:p>
            <a:pPr marL="365760" lvl="1" indent="0">
              <a:buNone/>
              <a:defRPr/>
            </a:pPr>
            <a:r>
              <a:rPr lang="sr-Cyrl-CS" dirty="0"/>
              <a:t>Витфилдова маст (кератолитик, антимикотик)</a:t>
            </a:r>
          </a:p>
          <a:p>
            <a:pPr marL="777240" lvl="2" indent="0">
              <a:buNone/>
              <a:defRPr/>
            </a:pPr>
            <a:r>
              <a:rPr lang="sr-Cyrl-CS" dirty="0"/>
              <a:t>бензоева и салицилна киселина</a:t>
            </a:r>
          </a:p>
        </p:txBody>
      </p:sp>
    </p:spTree>
    <p:extLst>
      <p:ext uri="{BB962C8B-B14F-4D97-AF65-F5344CB8AC3E}">
        <p14:creationId xmlns:p14="http://schemas.microsoft.com/office/powerpoint/2010/main" val="33107512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>
                <a:latin typeface="+mn-lt"/>
              </a:rPr>
              <a:t>НИСТАТИН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400" dirty="0"/>
              <a:t>Изолован из стрептомицета, полиен</a:t>
            </a:r>
          </a:p>
          <a:p>
            <a:r>
              <a:rPr lang="sr-Cyrl-CS" sz="2400" dirty="0"/>
              <a:t>Делује као амфотерицин Б, не ресорбује се</a:t>
            </a:r>
          </a:p>
          <a:p>
            <a:r>
              <a:rPr lang="sr-Cyrl-CS" sz="2400" dirty="0"/>
              <a:t>Употреба: површинска кандидијаза</a:t>
            </a:r>
          </a:p>
          <a:p>
            <a:r>
              <a:rPr lang="sr-Cyrl-CS" sz="2400" dirty="0"/>
              <a:t>Локално дејство: локални препарати и таблете</a:t>
            </a:r>
          </a:p>
          <a:p>
            <a:r>
              <a:rPr lang="sr-Cyrl-CS" sz="2400" dirty="0"/>
              <a:t>Практично без нежељених дејстава</a:t>
            </a:r>
          </a:p>
        </p:txBody>
      </p:sp>
    </p:spTree>
    <p:extLst>
      <p:ext uri="{BB962C8B-B14F-4D97-AF65-F5344CB8AC3E}">
        <p14:creationId xmlns:p14="http://schemas.microsoft.com/office/powerpoint/2010/main" val="37351484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>
                <a:solidFill>
                  <a:schemeClr val="tx1"/>
                </a:solidFill>
                <a:latin typeface="+mn-lt"/>
              </a:rPr>
              <a:t>ЛОКАЛНЕ МИКОЗЕ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400" dirty="0"/>
              <a:t>Системско лечење</a:t>
            </a:r>
          </a:p>
          <a:p>
            <a:pPr lvl="1"/>
            <a:r>
              <a:rPr lang="sr-Cyrl-CS" dirty="0"/>
              <a:t>неуспех локалне терапије</a:t>
            </a:r>
          </a:p>
          <a:p>
            <a:pPr lvl="1"/>
            <a:r>
              <a:rPr lang="sr-Cyrl-CS" dirty="0"/>
              <a:t>раширеност инфекције (милтипли локуси)</a:t>
            </a:r>
          </a:p>
          <a:p>
            <a:pPr lvl="1"/>
            <a:r>
              <a:rPr lang="sr-Cyrl-CS" dirty="0"/>
              <a:t>онихомикоза</a:t>
            </a:r>
          </a:p>
          <a:p>
            <a:pPr lvl="1"/>
            <a:r>
              <a:rPr lang="sr-Cyrl-CS" dirty="0"/>
              <a:t>инфекције поглавине (</a:t>
            </a:r>
            <a:r>
              <a:rPr lang="en-US" dirty="0" err="1"/>
              <a:t>tinea</a:t>
            </a:r>
            <a:r>
              <a:rPr lang="en-US" dirty="0"/>
              <a:t> </a:t>
            </a:r>
            <a:r>
              <a:rPr lang="en-US" dirty="0" err="1"/>
              <a:t>capitis</a:t>
            </a:r>
            <a:r>
              <a:rPr lang="en-US" dirty="0"/>
              <a:t>)</a:t>
            </a:r>
          </a:p>
          <a:p>
            <a:r>
              <a:rPr lang="en-US" sz="2400" dirty="0"/>
              <a:t>O</a:t>
            </a:r>
            <a:r>
              <a:rPr lang="sr-Cyrl-CS" sz="2400" dirty="0"/>
              <a:t>рални азоли: итраконазол, флуконазол</a:t>
            </a:r>
          </a:p>
          <a:p>
            <a:r>
              <a:rPr lang="sr-Cyrl-CS" sz="2400" dirty="0"/>
              <a:t>Тербинафин</a:t>
            </a:r>
          </a:p>
          <a:p>
            <a:r>
              <a:rPr lang="sr-Cyrl-CS" sz="2400" dirty="0"/>
              <a:t>Гризеофулвин</a:t>
            </a:r>
          </a:p>
        </p:txBody>
      </p:sp>
    </p:spTree>
    <p:extLst>
      <p:ext uri="{BB962C8B-B14F-4D97-AF65-F5344CB8AC3E}">
        <p14:creationId xmlns:p14="http://schemas.microsoft.com/office/powerpoint/2010/main" val="40613571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/>
              <a:t>ЛЕЧЕЊЕ ЛОКАЛНИХ МИКОЗА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400" dirty="0"/>
              <a:t>Локални антимикотик, 1-2 пута дневно, </a:t>
            </a:r>
          </a:p>
          <a:p>
            <a:r>
              <a:rPr lang="sr-Cyrl-CS" sz="2400" dirty="0"/>
              <a:t>Паронихија и интертриго, 3-4 пута дневно</a:t>
            </a:r>
          </a:p>
          <a:p>
            <a:r>
              <a:rPr lang="sr-Cyrl-CS" sz="2400" dirty="0"/>
              <a:t>Дужина лечења 2-3 или 4-6 недеље</a:t>
            </a:r>
          </a:p>
          <a:p>
            <a:r>
              <a:rPr lang="sr-Cyrl-CS" sz="2400" dirty="0"/>
              <a:t>Важна и подлога: крем и лосиони</a:t>
            </a:r>
          </a:p>
        </p:txBody>
      </p:sp>
    </p:spTree>
    <p:extLst>
      <p:ext uri="{BB962C8B-B14F-4D97-AF65-F5344CB8AC3E}">
        <p14:creationId xmlns:p14="http://schemas.microsoft.com/office/powerpoint/2010/main" val="1118067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32F3D-B520-8868-6A81-ECB1F1258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AD1959-6A54-E81F-2EE3-44B4D8B1F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b="0" i="0" u="sng" dirty="0">
                <a:effectLst/>
                <a:latin typeface="-apple-system"/>
              </a:rPr>
              <a:t>Одрасли и деца старија од 2 године</a:t>
            </a:r>
            <a:r>
              <a:rPr lang="sr-RS" b="0" i="0" dirty="0">
                <a:effectLst/>
                <a:latin typeface="-apple-system"/>
              </a:rPr>
              <a:t>:</a:t>
            </a:r>
            <a:endParaRPr lang="sr-Cyrl-RS" b="0" i="0" dirty="0">
              <a:effectLst/>
              <a:latin typeface="-apple-system"/>
            </a:endParaRPr>
          </a:p>
          <a:p>
            <a:r>
              <a:rPr lang="sr-RS" b="0" i="0" dirty="0">
                <a:effectLst/>
                <a:latin typeface="-apple-system"/>
              </a:rPr>
              <a:t>2,5 </a:t>
            </a:r>
            <a:r>
              <a:rPr lang="sr-RS" b="0" i="0" dirty="0" err="1">
                <a:effectLst/>
                <a:latin typeface="-apple-system"/>
              </a:rPr>
              <a:t>мЛ</a:t>
            </a:r>
            <a:r>
              <a:rPr lang="sr-RS" b="0" i="0" dirty="0">
                <a:effectLst/>
                <a:latin typeface="-apple-system"/>
              </a:rPr>
              <a:t> (пола кафене кашике; еквивалентно је приближно 50 мг) гела, четири пута дневно, након оброка. Гел не би требало да се гута одмах него да се држи у устима што је могуће дуже. Терапију би требало продужити бар недељу дана након повлачења симптома.</a:t>
            </a:r>
            <a:endParaRPr lang="en-US" b="0" i="0" dirty="0">
              <a:effectLst/>
              <a:latin typeface="-apple-system"/>
            </a:endParaRPr>
          </a:p>
          <a:p>
            <a:endParaRPr lang="en-US" dirty="0">
              <a:latin typeface="-apple-system"/>
            </a:endParaRPr>
          </a:p>
          <a:p>
            <a:r>
              <a:rPr lang="sr-RS" b="0" i="0" dirty="0">
                <a:effectLst/>
                <a:latin typeface="-apple-system"/>
              </a:rPr>
              <a:t>Код оралне </a:t>
            </a:r>
            <a:r>
              <a:rPr lang="sr-RS" b="0" i="0" dirty="0" err="1">
                <a:effectLst/>
                <a:latin typeface="-apple-system"/>
              </a:rPr>
              <a:t>кандидијазе</a:t>
            </a:r>
            <a:r>
              <a:rPr lang="sr-RS" b="0" i="0" dirty="0">
                <a:effectLst/>
                <a:latin typeface="-apple-system"/>
              </a:rPr>
              <a:t> препоручује се да се гелом премаже и зубна протеза и тако премазана остави преко ноћи.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749603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7A13A-98DF-A1C7-BD6D-E89EACFFA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b="0" i="0" dirty="0" err="1">
                <a:effectLst/>
                <a:latin typeface="-apple-system"/>
              </a:rPr>
              <a:t>Кандидијаза</a:t>
            </a:r>
            <a:r>
              <a:rPr lang="sr-RS" b="0" i="0" dirty="0">
                <a:effectLst/>
                <a:latin typeface="-apple-system"/>
              </a:rPr>
              <a:t> гастроинтестиналног тракта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562B7-7D45-03F9-B156-200EBE1DC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Лек се може примењивати код одојчади (≥ 4 месеца старости), деце и одраслих који имају проблема са гутањем таблета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Доза је 20 мг по килограму телесне масе на дан, подељена у четири дозе. Укупна дневна доза не би требало да пређе 250 мг (10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мЛ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оралног гела) четири пута дневно</a:t>
            </a:r>
            <a:endParaRPr lang="sr-Cyrl-R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Терапију би требало продужити бар недељу дана након повлачења симптома.</a:t>
            </a:r>
            <a:endParaRPr lang="e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200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44E77-466A-7CB1-E909-6224BD06F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b="0" i="0" dirty="0" err="1">
                <a:effectLst/>
                <a:latin typeface="-apple-system"/>
              </a:rPr>
              <a:t>Контраиндикације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1206E-D685-E3D7-3BD2-F5CA849DAF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RS" b="0" i="0" dirty="0">
                <a:effectLst/>
                <a:latin typeface="-apple-system"/>
              </a:rPr>
              <a:t>Преосетљивост на </a:t>
            </a:r>
            <a:r>
              <a:rPr lang="sr-RS" b="0" i="0" dirty="0" err="1">
                <a:effectLst/>
                <a:latin typeface="-apple-system"/>
              </a:rPr>
              <a:t>миконазол</a:t>
            </a:r>
            <a:r>
              <a:rPr lang="sr-RS" b="0" i="0" dirty="0">
                <a:effectLst/>
                <a:latin typeface="-apple-system"/>
              </a:rPr>
              <a:t>, остале деривате </a:t>
            </a:r>
            <a:r>
              <a:rPr lang="sr-RS" b="0" i="0" dirty="0" err="1">
                <a:effectLst/>
                <a:latin typeface="-apple-system"/>
              </a:rPr>
              <a:t>имидазола</a:t>
            </a:r>
            <a:r>
              <a:rPr lang="sr-RS" b="0" i="0" dirty="0">
                <a:effectLst/>
                <a:latin typeface="-apple-system"/>
              </a:rPr>
              <a:t> </a:t>
            </a:r>
            <a:endParaRPr lang="en-US" b="0" i="0" dirty="0">
              <a:effectLst/>
              <a:latin typeface="-apple-system"/>
            </a:endParaRPr>
          </a:p>
          <a:p>
            <a:r>
              <a:rPr lang="sr-RS" b="0" i="0" dirty="0">
                <a:effectLst/>
                <a:latin typeface="-apple-system"/>
              </a:rPr>
              <a:t>Код новорођенчади и одојчади млађих од 4 месеца или код оних код којих рефлекс гутања још увек није добро развијен</a:t>
            </a:r>
            <a:endParaRPr lang="en-US" b="0" i="0" dirty="0">
              <a:effectLst/>
              <a:latin typeface="-apple-system"/>
            </a:endParaRPr>
          </a:p>
          <a:p>
            <a:r>
              <a:rPr lang="sr-RS" b="0" i="0" dirty="0">
                <a:effectLst/>
                <a:latin typeface="-apple-system"/>
              </a:rPr>
              <a:t>Код пацијената са оштећеном функцијом јетре. Истовремена примена лека код особа које у терапији користе лекове који подлежу метаболизму посредством ензима </a:t>
            </a:r>
            <a:r>
              <a:rPr lang="en-GB" b="0" i="0" dirty="0">
                <a:effectLst/>
                <a:latin typeface="-apple-system"/>
              </a:rPr>
              <a:t>CYP3A4 </a:t>
            </a:r>
          </a:p>
          <a:p>
            <a:pPr lvl="1"/>
            <a:r>
              <a:rPr lang="sr-RS" b="0" i="0" dirty="0">
                <a:effectLst/>
                <a:latin typeface="-apple-system"/>
              </a:rPr>
              <a:t>- лекови који продужавају </a:t>
            </a:r>
            <a:r>
              <a:rPr lang="en-GB" b="0" i="0" dirty="0">
                <a:effectLst/>
                <a:latin typeface="-apple-system"/>
              </a:rPr>
              <a:t>QT-interval (</a:t>
            </a:r>
            <a:r>
              <a:rPr lang="sr-RS" b="0" i="0" dirty="0" err="1">
                <a:effectLst/>
                <a:latin typeface="-apple-system"/>
              </a:rPr>
              <a:t>астемизол</a:t>
            </a:r>
            <a:r>
              <a:rPr lang="sr-RS" b="0" i="0" dirty="0">
                <a:effectLst/>
                <a:latin typeface="-apple-system"/>
              </a:rPr>
              <a:t>, </a:t>
            </a:r>
            <a:r>
              <a:rPr lang="sr-RS" b="0" i="0" dirty="0" err="1">
                <a:effectLst/>
                <a:latin typeface="-apple-system"/>
              </a:rPr>
              <a:t>цисаприд</a:t>
            </a:r>
            <a:r>
              <a:rPr lang="sr-RS" b="0" i="0" dirty="0">
                <a:effectLst/>
                <a:latin typeface="-apple-system"/>
              </a:rPr>
              <a:t>, </a:t>
            </a:r>
            <a:r>
              <a:rPr lang="sr-RS" b="0" i="0" dirty="0" err="1">
                <a:effectLst/>
                <a:latin typeface="-apple-system"/>
              </a:rPr>
              <a:t>дофетилид</a:t>
            </a:r>
            <a:r>
              <a:rPr lang="sr-RS" b="0" i="0" dirty="0">
                <a:effectLst/>
                <a:latin typeface="-apple-system"/>
              </a:rPr>
              <a:t>, </a:t>
            </a:r>
            <a:r>
              <a:rPr lang="sr-RS" b="0" i="0" dirty="0" err="1">
                <a:effectLst/>
                <a:latin typeface="-apple-system"/>
              </a:rPr>
              <a:t>мизоластин</a:t>
            </a:r>
            <a:r>
              <a:rPr lang="sr-RS" b="0" i="0" dirty="0">
                <a:effectLst/>
                <a:latin typeface="-apple-system"/>
              </a:rPr>
              <a:t>, </a:t>
            </a:r>
            <a:r>
              <a:rPr lang="sr-RS" b="0" i="0" dirty="0" err="1">
                <a:effectLst/>
                <a:latin typeface="-apple-system"/>
              </a:rPr>
              <a:t>пимозид</a:t>
            </a:r>
            <a:r>
              <a:rPr lang="sr-RS" b="0" i="0" dirty="0">
                <a:effectLst/>
                <a:latin typeface="-apple-system"/>
              </a:rPr>
              <a:t>, </a:t>
            </a:r>
            <a:r>
              <a:rPr lang="sr-RS" b="0" i="0" dirty="0" err="1">
                <a:effectLst/>
                <a:latin typeface="-apple-system"/>
              </a:rPr>
              <a:t>кинидин</a:t>
            </a:r>
            <a:r>
              <a:rPr lang="sr-RS" b="0" i="0" dirty="0">
                <a:effectLst/>
                <a:latin typeface="-apple-system"/>
              </a:rPr>
              <a:t>, </a:t>
            </a:r>
            <a:r>
              <a:rPr lang="sr-RS" b="0" i="0" dirty="0" err="1">
                <a:effectLst/>
                <a:latin typeface="-apple-system"/>
              </a:rPr>
              <a:t>сертиндол</a:t>
            </a:r>
            <a:r>
              <a:rPr lang="sr-RS" b="0" i="0" dirty="0">
                <a:effectLst/>
                <a:latin typeface="-apple-system"/>
              </a:rPr>
              <a:t>, </a:t>
            </a:r>
            <a:r>
              <a:rPr lang="sr-RS" b="0" i="0" dirty="0" err="1">
                <a:effectLst/>
                <a:latin typeface="-apple-system"/>
              </a:rPr>
              <a:t>терфенадин</a:t>
            </a:r>
            <a:r>
              <a:rPr lang="sr-RS" b="0" i="0" dirty="0">
                <a:effectLst/>
                <a:latin typeface="-apple-system"/>
              </a:rPr>
              <a:t>); </a:t>
            </a:r>
            <a:endParaRPr lang="en-US" b="0" i="0" dirty="0">
              <a:effectLst/>
              <a:latin typeface="-apple-system"/>
            </a:endParaRPr>
          </a:p>
          <a:p>
            <a:pPr lvl="1"/>
            <a:r>
              <a:rPr lang="sr-RS" b="0" i="0" dirty="0">
                <a:effectLst/>
                <a:latin typeface="-apple-system"/>
              </a:rPr>
              <a:t>- </a:t>
            </a:r>
            <a:r>
              <a:rPr lang="sr-RS" b="0" i="0" dirty="0" err="1">
                <a:effectLst/>
                <a:latin typeface="-apple-system"/>
              </a:rPr>
              <a:t>ергот</a:t>
            </a:r>
            <a:r>
              <a:rPr lang="sr-RS" b="0" i="0" dirty="0">
                <a:effectLst/>
                <a:latin typeface="-apple-system"/>
              </a:rPr>
              <a:t> алкалоиди; </a:t>
            </a:r>
            <a:endParaRPr lang="en-US" b="0" i="0" dirty="0">
              <a:effectLst/>
              <a:latin typeface="-apple-system"/>
            </a:endParaRPr>
          </a:p>
          <a:p>
            <a:pPr lvl="1"/>
            <a:r>
              <a:rPr lang="sr-RS" b="0" i="0" dirty="0">
                <a:effectLst/>
                <a:latin typeface="-apple-system"/>
              </a:rPr>
              <a:t>- инхибитори ХМГ-</a:t>
            </a:r>
            <a:r>
              <a:rPr lang="sr-RS" b="0" i="0" dirty="0" err="1">
                <a:effectLst/>
                <a:latin typeface="-apple-system"/>
              </a:rPr>
              <a:t>ЦоА</a:t>
            </a:r>
            <a:r>
              <a:rPr lang="sr-RS" b="0" i="0" dirty="0">
                <a:effectLst/>
                <a:latin typeface="-apple-system"/>
              </a:rPr>
              <a:t> </a:t>
            </a:r>
            <a:r>
              <a:rPr lang="sr-RS" b="0" i="0" dirty="0" err="1">
                <a:effectLst/>
                <a:latin typeface="-apple-system"/>
              </a:rPr>
              <a:t>редуктазе</a:t>
            </a:r>
            <a:r>
              <a:rPr lang="sr-RS" b="0" i="0" dirty="0">
                <a:effectLst/>
                <a:latin typeface="-apple-system"/>
              </a:rPr>
              <a:t> (</a:t>
            </a:r>
            <a:r>
              <a:rPr lang="sr-RS" b="0" i="0" dirty="0" err="1">
                <a:effectLst/>
                <a:latin typeface="-apple-system"/>
              </a:rPr>
              <a:t>симвастатин</a:t>
            </a:r>
            <a:r>
              <a:rPr lang="sr-RS" b="0" i="0" dirty="0">
                <a:effectLst/>
                <a:latin typeface="-apple-system"/>
              </a:rPr>
              <a:t> и </a:t>
            </a:r>
            <a:r>
              <a:rPr lang="sr-RS" b="0" i="0" dirty="0" err="1">
                <a:effectLst/>
                <a:latin typeface="-apple-system"/>
              </a:rPr>
              <a:t>ловастатин</a:t>
            </a:r>
            <a:r>
              <a:rPr lang="sr-RS" b="0" i="0" dirty="0">
                <a:effectLst/>
                <a:latin typeface="-apple-system"/>
              </a:rPr>
              <a:t>); </a:t>
            </a:r>
            <a:endParaRPr lang="sr-Cyrl-RS" b="0" i="0" dirty="0">
              <a:effectLst/>
              <a:latin typeface="-apple-system"/>
            </a:endParaRPr>
          </a:p>
          <a:p>
            <a:pPr lvl="1"/>
            <a:r>
              <a:rPr lang="sr-RS" b="0" i="0" dirty="0">
                <a:effectLst/>
                <a:latin typeface="-apple-system"/>
              </a:rPr>
              <a:t>- </a:t>
            </a:r>
            <a:r>
              <a:rPr lang="sr-RS" b="0" i="0" dirty="0" err="1">
                <a:effectLst/>
                <a:latin typeface="-apple-system"/>
              </a:rPr>
              <a:t>триазолам</a:t>
            </a:r>
            <a:r>
              <a:rPr lang="sr-RS" b="0" i="0" dirty="0">
                <a:effectLst/>
                <a:latin typeface="-apple-system"/>
              </a:rPr>
              <a:t> и орални </a:t>
            </a:r>
            <a:r>
              <a:rPr lang="sr-RS" b="0" i="0" dirty="0" err="1">
                <a:effectLst/>
                <a:latin typeface="-apple-system"/>
              </a:rPr>
              <a:t>мидазолам</a:t>
            </a:r>
            <a:r>
              <a:rPr lang="sr-RS" b="0" i="0" dirty="0">
                <a:effectLst/>
                <a:latin typeface="-apple-system"/>
              </a:rPr>
              <a:t>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196460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D92E6-B9EA-A13D-8F98-3503D1EBA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RS" sz="2400" b="0" i="0" dirty="0">
                <a:effectLst/>
                <a:latin typeface="+mn-lt"/>
                <a:cs typeface="Calibri" panose="020F0502020204030204" pitchFamily="34" charset="0"/>
              </a:rPr>
              <a:t>Уколико се </a:t>
            </a:r>
            <a:r>
              <a:rPr lang="sr-RS" sz="2400" b="0" i="0" dirty="0" err="1">
                <a:effectLst/>
                <a:latin typeface="+mn-lt"/>
                <a:cs typeface="Calibri" panose="020F0502020204030204" pitchFamily="34" charset="0"/>
              </a:rPr>
              <a:t>миконазол</a:t>
            </a:r>
            <a:r>
              <a:rPr lang="sr-RS" sz="2400" b="0" i="0" dirty="0">
                <a:effectLst/>
                <a:latin typeface="+mn-lt"/>
                <a:cs typeface="Calibri" panose="020F0502020204030204" pitchFamily="34" charset="0"/>
              </a:rPr>
              <a:t> примењује орално истовремено са неким од следећих лекова са доле наведене листе, неопходан је опрез услед могућности појачаног или продуженог терапијског ефекта </a:t>
            </a:r>
            <a:r>
              <a:rPr kumimoji="0" lang="sr-RS" sz="2800" b="0" i="0" u="none" strike="noStrike" kern="1200" cap="none" spc="0" normalizeH="0" baseline="0" noProof="0" dirty="0">
                <a:ln>
                  <a:noFill/>
                </a:ln>
                <a:solidFill>
                  <a:srgbClr val="52525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sr-RS" sz="2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и/или нежељених дејстава ових лекова</a:t>
            </a:r>
            <a:endParaRPr lang="en-RS" sz="27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49A24-7B22-9B0B-4960-9B844E094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Ако је неопходно, треба редуковати дозу и, уколико је могуће, пратити њихову концентрацију у плазми: </a:t>
            </a:r>
            <a:endParaRPr lang="en-U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Лекови који подлежу метаболизму од стране ензимског система </a:t>
            </a:r>
            <a:r>
              <a:rPr lang="en-GB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CYP2C9 </a:t>
            </a: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орални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антикоагуланси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варфарин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); - </a:t>
            </a:r>
            <a:endParaRPr lang="en-U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орални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антидијабетици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(деривати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сулфонилуреје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);</a:t>
            </a:r>
            <a:endParaRPr lang="en-US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sr-RS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фенитоин</a:t>
            </a:r>
            <a:r>
              <a:rPr lang="sr-R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682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15E95-3A66-996C-E1FB-A1E7B38A2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D8A8C-04B3-59AE-F2B1-7D0CC5AEA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Остали лекови који подлежу метаболизму од стране ензимског система </a:t>
            </a:r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CYP3A4: </a:t>
            </a:r>
          </a:p>
          <a:p>
            <a:pPr lvl="1"/>
            <a:r>
              <a:rPr lang="en-GB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инхибитори ХИВ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протеазе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саквинавир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); -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антинеопластици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вин</a:t>
            </a:r>
            <a:r>
              <a:rPr lang="sr-Cyrl-RS" dirty="0" err="1">
                <a:latin typeface="Calibri" panose="020F0502020204030204" pitchFamily="34" charset="0"/>
                <a:cs typeface="Calibri" panose="020F0502020204030204" pitchFamily="34" charset="0"/>
              </a:rPr>
              <a:t>к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алкалоиди,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бусулфан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доцетаксел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); </a:t>
            </a:r>
            <a:endParaRPr lang="sr-Cyrl-RS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неки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блокатори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калцијумових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канала (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дихидропиридини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верапамил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);</a:t>
            </a:r>
            <a:endParaRPr lang="sr-Cyrl-RS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- неки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имуносупресиви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циклоспорин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такролимус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сиролимус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(=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рапамицин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)); </a:t>
            </a:r>
            <a:endParaRPr lang="sr-Cyrl-RS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 остали лекови: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карбамазепин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цилостазол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дизопирамид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буспирон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алфентанил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силденафил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алпразолам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бротизолам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мидазолам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ИВ,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рифабутин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метилпреднизолон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триметрексат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ебастин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sr-R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ребоксетин</a:t>
            </a:r>
            <a: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</a:p>
          <a:p>
            <a:br>
              <a:rPr lang="sr-R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sr-RS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534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2574</Words>
  <Application>Microsoft Macintosh PowerPoint</Application>
  <PresentationFormat>Widescreen</PresentationFormat>
  <Paragraphs>259</Paragraphs>
  <Slides>48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-apple-system</vt:lpstr>
      <vt:lpstr>Arial</vt:lpstr>
      <vt:lpstr>Calibri</vt:lpstr>
      <vt:lpstr>Calibri Light</vt:lpstr>
      <vt:lpstr>Times New Roman</vt:lpstr>
      <vt:lpstr>Office Theme</vt:lpstr>
      <vt:lpstr>Кандидијаза дигестивног тракта. Узроци. Терапија.  Оралне манифестације.</vt:lpstr>
      <vt:lpstr>PowerPoint Presentation</vt:lpstr>
      <vt:lpstr>Daktanol , 2%, крем - миконазол</vt:lpstr>
      <vt:lpstr>Дозирање и начин примене </vt:lpstr>
      <vt:lpstr>PowerPoint Presentation</vt:lpstr>
      <vt:lpstr>Кандидијаза гастроинтестиналног тракта</vt:lpstr>
      <vt:lpstr>Контраиндикације</vt:lpstr>
      <vt:lpstr>Уколико се миконазол примењује орално истовремено са неким од следећих лекова са доле наведене листе, неопходан је опрез услед могућности појачаног или продуженог терапијског ефекта  и/или нежељених дејстава ових лекова</vt:lpstr>
      <vt:lpstr>PowerPoint Presentation</vt:lpstr>
      <vt:lpstr>Трудноћа и дојење</vt:lpstr>
      <vt:lpstr>Нежељена дејства</vt:lpstr>
      <vt:lpstr>Fluconal® 50 mg, kapsule, tvrde Fluconal® 150 mg, kapsule, tvrde</vt:lpstr>
      <vt:lpstr>PowerPoint Presentation</vt:lpstr>
      <vt:lpstr>PowerPoint Presentation</vt:lpstr>
      <vt:lpstr>Дозирање и начин примене</vt:lpstr>
      <vt:lpstr>Оштећење бубрежне функције</vt:lpstr>
      <vt:lpstr>Педијатријска популација</vt:lpstr>
      <vt:lpstr>Новорођенчад рођена у термину (старости од 0 до 27 дана живота)</vt:lpstr>
      <vt:lpstr>Кардиоваскуларни систем</vt:lpstr>
      <vt:lpstr>Контраиндикације</vt:lpstr>
      <vt:lpstr>Истовремена примена је контраиндикована</vt:lpstr>
      <vt:lpstr>PowerPoint Presentation</vt:lpstr>
      <vt:lpstr>Трудноћа и дојење</vt:lpstr>
      <vt:lpstr>Нежељена дејства</vt:lpstr>
      <vt:lpstr>Amfotericin B, 50 mg, prašak za koncentrat za disperziju za infuziju</vt:lpstr>
      <vt:lpstr>Дозирање и начин примене</vt:lpstr>
      <vt:lpstr>PowerPoint Presentation</vt:lpstr>
      <vt:lpstr>PowerPoint Presentation</vt:lpstr>
      <vt:lpstr>Контраиндикације</vt:lpstr>
      <vt:lpstr>PowerPoint Presentation</vt:lpstr>
      <vt:lpstr>Трудноћа и дојење </vt:lpstr>
      <vt:lpstr>Нежељена дејства</vt:lpstr>
      <vt:lpstr>PowerPoint Presentation</vt:lpstr>
      <vt:lpstr>АНТИМИКОТИЦИ</vt:lpstr>
      <vt:lpstr>АНТИМИКОТИЦИ ЗА СИСТЕМСКУ ПРИМЕНУ</vt:lpstr>
      <vt:lpstr>АЗОЛИ</vt:lpstr>
      <vt:lpstr>АЗОЛИ </vt:lpstr>
      <vt:lpstr>АЗОЛИ –нежељена дејства</vt:lpstr>
      <vt:lpstr>ОПРЕЗ КОД АЗОЛА</vt:lpstr>
      <vt:lpstr>АМФОТЕРИЦИН Б</vt:lpstr>
      <vt:lpstr>ФЛУЦИТОЗИН</vt:lpstr>
      <vt:lpstr>Ехинокандини</vt:lpstr>
      <vt:lpstr>ТЕРБИНАФИН</vt:lpstr>
      <vt:lpstr>ГРИЗЕОФУЛВИН</vt:lpstr>
      <vt:lpstr>ЛОКАЛНИ АНТИМИКОТИЦИ</vt:lpstr>
      <vt:lpstr>НИСТАТИН</vt:lpstr>
      <vt:lpstr>ЛОКАЛНЕ МИКОЗЕ</vt:lpstr>
      <vt:lpstr>ЛЕЧЕЊЕ ЛОКАЛНИХ МИКОЗА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22</cp:revision>
  <dcterms:created xsi:type="dcterms:W3CDTF">2024-02-04T13:27:23Z</dcterms:created>
  <dcterms:modified xsi:type="dcterms:W3CDTF">2024-02-05T12:33:44Z</dcterms:modified>
</cp:coreProperties>
</file>